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303" r:id="rId20"/>
    <p:sldId id="271" r:id="rId21"/>
    <p:sldId id="304"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9144000" cy="5143500" type="screen16x9"/>
  <p:notesSz cx="6858000" cy="9144000"/>
  <p:embeddedFontLst>
    <p:embeddedFont>
      <p:font typeface="Open Sans" panose="020B0606030504020204" pitchFamily="34" charset="0"/>
      <p:regular r:id="rId55"/>
      <p:bold r:id="rId56"/>
      <p:italic r:id="rId57"/>
      <p:boldItalic r:id="rId58"/>
    </p:embeddedFont>
    <p:embeddedFont>
      <p:font typeface="Raleway" pitchFamily="2" charset="0"/>
      <p:regular r:id="rId59"/>
      <p:bold r:id="rId60"/>
      <p:italic r:id="rId61"/>
      <p:boldItalic r:id="rId62"/>
    </p:embeddedFont>
    <p:embeddedFont>
      <p:font typeface="Raleway Black" pitchFamily="2" charset="0"/>
      <p:bold r:id="rId63"/>
      <p:boldItalic r:id="rId64"/>
    </p:embeddedFont>
    <p:embeddedFont>
      <p:font typeface="Raleway ExtraBold" pitchFamily="2" charset="0"/>
      <p:bold r:id="rId65"/>
      <p:boldItalic r:id="rId66"/>
    </p:embeddedFont>
    <p:embeddedFont>
      <p:font typeface="Roboto" panose="02000000000000000000" pitchFamily="2" charset="0"/>
      <p:regular r:id="rId67"/>
      <p:bold r:id="rId68"/>
      <p:italic r:id="rId69"/>
      <p:boldItalic r:id="rId70"/>
    </p:embeddedFont>
    <p:embeddedFont>
      <p:font typeface="Roboto Medium" panose="02000000000000000000" pitchFamily="2" charset="0"/>
      <p:regular r:id="rId71"/>
      <p:bold r:id="rId72"/>
      <p:italic r:id="rId73"/>
      <p:boldItalic r:id="rId74"/>
    </p:embeddedFont>
    <p:embeddedFont>
      <p:font typeface="Staatliches" pitchFamily="2"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153">
          <p15:clr>
            <a:srgbClr val="9AA0A6"/>
          </p15:clr>
        </p15:guide>
        <p15:guide id="2" pos="3312">
          <p15:clr>
            <a:srgbClr val="9AA0A6"/>
          </p15:clr>
        </p15:guide>
        <p15:guide id="3" orient="horz" pos="1922">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gd+oohysPjawN+PqU8TesmnWj6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3679F5-D5D8-4B24-BD11-D20EBD95650E}" v="214" dt="2022-07-07T15:27:34.514"/>
  </p1510:revLst>
</p1510:revInfo>
</file>

<file path=ppt/tableStyles.xml><?xml version="1.0" encoding="utf-8"?>
<a:tblStyleLst xmlns:a="http://schemas.openxmlformats.org/drawingml/2006/main" def="{8C230681-A466-474B-B1EE-60141963839E}">
  <a:tblStyle styleId="{8C230681-A466-474B-B1EE-60141963839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D4EEDEC-32A1-4DD8-9620-9A757A15308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50" autoAdjust="0"/>
  </p:normalViewPr>
  <p:slideViewPr>
    <p:cSldViewPr snapToGrid="0">
      <p:cViewPr varScale="1">
        <p:scale>
          <a:sx n="101" d="100"/>
          <a:sy n="101" d="100"/>
        </p:scale>
        <p:origin x="922" y="62"/>
      </p:cViewPr>
      <p:guideLst>
        <p:guide pos="2153"/>
        <p:guide pos="3312"/>
        <p:guide orient="horz" pos="192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customschemas.google.com/relationships/presentationmetadata" Target="metadata"/><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3b2f5af6ab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3b2f5af6ab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8" name="Google Shape;13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13b750fa28c_1_2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5" name="Google Shape;1415;g13b750fa28c_1_2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Build\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3b750fa28c_1_2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0" name="Google Shape;1460;g13b750fa28c_1_24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3b6b7d8cf2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3b6b7d8cf2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13b6b7d8cf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13b6b7d8cf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3b6b7d8cf2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3b6b7d8cf2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8" name="Google Shape;13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699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3b43be0e9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3b43be0e9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Promotional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8" name="Google Shape;13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36051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3b2f5af6ab_6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3b2f5af6ab_6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Verb in title, recommendation 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3b3c409c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13b3c409c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3b3c409cc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3b3c409cc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36812ddc0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36812ddc0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2" name="Google Shape;16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13b43be0e9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13b43be0e9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13b43be0e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13b43be0e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0" name="Google Shape;16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500">
                <a:solidFill>
                  <a:schemeClr val="dk1"/>
                </a:solidFill>
                <a:highlight>
                  <a:schemeClr val="lt1"/>
                </a:highlight>
                <a:latin typeface="Times New Roman"/>
                <a:ea typeface="Times New Roman"/>
                <a:cs typeface="Times New Roman"/>
                <a:sym typeface="Times New Roman"/>
              </a:rPr>
              <a:t>Overall, IT consulting is a promising industry </a:t>
            </a:r>
            <a:endParaRPr sz="1500">
              <a:solidFill>
                <a:schemeClr val="dk1"/>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r>
              <a:rPr lang="en" sz="1500">
                <a:solidFill>
                  <a:schemeClr val="dk1"/>
                </a:solidFill>
                <a:highlight>
                  <a:schemeClr val="lt1"/>
                </a:highlight>
                <a:latin typeface="Times New Roman"/>
                <a:ea typeface="Times New Roman"/>
                <a:cs typeface="Times New Roman"/>
                <a:sym typeface="Times New Roman"/>
              </a:rPr>
              <a:t>Share of Shelf image recognition tool is a great solution for tracking performance in the market</a:t>
            </a:r>
            <a:endParaRPr sz="1500">
              <a:solidFill>
                <a:schemeClr val="dk1"/>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r>
              <a:rPr lang="en" sz="1500">
                <a:solidFill>
                  <a:schemeClr val="dk1"/>
                </a:solidFill>
                <a:highlight>
                  <a:schemeClr val="lt1"/>
                </a:highlight>
                <a:latin typeface="Times New Roman"/>
                <a:ea typeface="Times New Roman"/>
                <a:cs typeface="Times New Roman"/>
                <a:sym typeface="Times New Roman"/>
              </a:rPr>
              <a:t>GrottiniLab holds a strong brand reputation in this industry </a:t>
            </a:r>
            <a:endParaRPr sz="1500">
              <a:solidFill>
                <a:schemeClr val="dk1"/>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r>
              <a:rPr lang="en" sz="1500">
                <a:solidFill>
                  <a:schemeClr val="dk1"/>
                </a:solidFill>
                <a:highlight>
                  <a:schemeClr val="lt1"/>
                </a:highlight>
                <a:latin typeface="Times New Roman"/>
                <a:ea typeface="Times New Roman"/>
                <a:cs typeface="Times New Roman"/>
                <a:sym typeface="Times New Roman"/>
              </a:rPr>
              <a:t>And these are the 3 keys for a successful project</a:t>
            </a:r>
            <a:endParaRPr sz="1500">
              <a:solidFill>
                <a:schemeClr val="dk1"/>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sz="1500">
              <a:solidFill>
                <a:schemeClr val="dk1"/>
              </a:solidFill>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highlight>
                <a:schemeClr val="lt1"/>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3" name="Google Shape;169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0" name="Google Shape;17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13b6b7d8cf2_1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13b6b7d8cf2_1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13b750fa28c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0" name="Google Shape;1160;g13b750fa28c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Build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13b6b7d8cf2_8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4" name="Google Shape;1714;g13b6b7d8cf2_8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1" name="Google Shape;172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6" name="Google Shape;175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5" name="Google Shape;177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8" name="Google Shape;179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0" name="Google Shape;182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0" name="Google Shape;189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0" name="Google Shape;190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5" name="Google Shape;194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203e3a56d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203e3a56d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4" name="Google Shape;197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3" name="Google Shape;198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3b2f5af6ab_6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3b2f5af6ab_6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13b2f5af6ab_6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13b2f5af6ab_6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13b50758b88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13b50758b88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13b50758b88_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13b50758b88_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13b6b7d8cf2_1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13b6b7d8cf2_1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13b6b7d8cf2_18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13b6b7d8cf2_18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13b6b7d8cf2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13b6b7d8cf2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4" name="Google Shape;20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3b2f5af6a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3b2f5af6a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8" name="Google Shape;123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3b750fa28c_1_1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7" name="Google Shape;1277;g13b750fa28c_1_1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Build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6" name="Google Shape;133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1" name="Google Shape;13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8"/>
          <p:cNvSpPr txBox="1">
            <a:spLocks noGrp="1"/>
          </p:cNvSpPr>
          <p:nvPr>
            <p:ph type="ctrTitle"/>
          </p:nvPr>
        </p:nvSpPr>
        <p:spPr>
          <a:xfrm>
            <a:off x="720000" y="1250048"/>
            <a:ext cx="5090700" cy="140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5000"/>
              <a:buFont typeface="Raleway ExtraBold"/>
              <a:buNone/>
              <a:defRPr sz="5000">
                <a:solidFill>
                  <a:schemeClr val="lt1"/>
                </a:solidFill>
                <a:latin typeface="Raleway ExtraBold"/>
                <a:ea typeface="Raleway ExtraBold"/>
                <a:cs typeface="Raleway ExtraBold"/>
                <a:sym typeface="Raleway ExtraBold"/>
              </a:defRPr>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8"/>
          <p:cNvSpPr txBox="1">
            <a:spLocks noGrp="1"/>
          </p:cNvSpPr>
          <p:nvPr>
            <p:ph type="subTitle" idx="1"/>
          </p:nvPr>
        </p:nvSpPr>
        <p:spPr>
          <a:xfrm>
            <a:off x="720000" y="2984725"/>
            <a:ext cx="3387900" cy="92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2" name="Google Shape;12;p28"/>
          <p:cNvGrpSpPr/>
          <p:nvPr/>
        </p:nvGrpSpPr>
        <p:grpSpPr>
          <a:xfrm>
            <a:off x="8831311" y="1478060"/>
            <a:ext cx="312682" cy="2193964"/>
            <a:chOff x="8954936" y="1478060"/>
            <a:chExt cx="312682" cy="2193964"/>
          </a:xfrm>
        </p:grpSpPr>
        <p:sp>
          <p:nvSpPr>
            <p:cNvPr id="13" name="Google Shape;13;p28"/>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8"/>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8"/>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8"/>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8"/>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8"/>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8"/>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8"/>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8"/>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8"/>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8"/>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8"/>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8"/>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8"/>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8"/>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8"/>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8"/>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8"/>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8"/>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8"/>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8"/>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8"/>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8"/>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8"/>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8"/>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8"/>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8"/>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8"/>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8"/>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8"/>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Google Shape;4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358"/>
        <p:cNvGrpSpPr/>
        <p:nvPr/>
      </p:nvGrpSpPr>
      <p:grpSpPr>
        <a:xfrm>
          <a:off x="0" y="0"/>
          <a:ext cx="0" cy="0"/>
          <a:chOff x="0" y="0"/>
          <a:chExt cx="0" cy="0"/>
        </a:xfrm>
      </p:grpSpPr>
      <p:sp>
        <p:nvSpPr>
          <p:cNvPr id="359" name="Google Shape;359;p37"/>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360" name="Google Shape;360;p37"/>
          <p:cNvSpPr txBox="1">
            <a:spLocks noGrp="1"/>
          </p:cNvSpPr>
          <p:nvPr>
            <p:ph type="ctrTitle" idx="2"/>
          </p:nvPr>
        </p:nvSpPr>
        <p:spPr>
          <a:xfrm>
            <a:off x="1476825" y="1826425"/>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361" name="Google Shape;361;p37"/>
          <p:cNvSpPr txBox="1">
            <a:spLocks noGrp="1"/>
          </p:cNvSpPr>
          <p:nvPr>
            <p:ph type="subTitle" idx="1"/>
          </p:nvPr>
        </p:nvSpPr>
        <p:spPr>
          <a:xfrm>
            <a:off x="1476825" y="2166000"/>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grpSp>
        <p:nvGrpSpPr>
          <p:cNvPr id="362" name="Google Shape;362;p37"/>
          <p:cNvGrpSpPr/>
          <p:nvPr/>
        </p:nvGrpSpPr>
        <p:grpSpPr>
          <a:xfrm flipH="1">
            <a:off x="6350182" y="661664"/>
            <a:ext cx="3823739" cy="312683"/>
            <a:chOff x="9422000" y="4481475"/>
            <a:chExt cx="2137600" cy="174800"/>
          </a:xfrm>
        </p:grpSpPr>
        <p:sp>
          <p:nvSpPr>
            <p:cNvPr id="363" name="Google Shape;363;p37"/>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7"/>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7"/>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7"/>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7"/>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7"/>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7"/>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7"/>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7"/>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7"/>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7"/>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7"/>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7"/>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7"/>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7"/>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7"/>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7"/>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7"/>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7"/>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7"/>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7"/>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7"/>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7"/>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7"/>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7"/>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7"/>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7"/>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7"/>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7"/>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7"/>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7"/>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7"/>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7"/>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7"/>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7"/>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7"/>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7"/>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7"/>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7"/>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7"/>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7"/>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7"/>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7"/>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7"/>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7"/>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7"/>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7"/>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7"/>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7"/>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7"/>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7"/>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7"/>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5" name="Google Shape;415;p37"/>
          <p:cNvSpPr txBox="1">
            <a:spLocks noGrp="1"/>
          </p:cNvSpPr>
          <p:nvPr>
            <p:ph type="ctrTitle" idx="3"/>
          </p:nvPr>
        </p:nvSpPr>
        <p:spPr>
          <a:xfrm>
            <a:off x="4194400" y="1826425"/>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16" name="Google Shape;416;p37"/>
          <p:cNvSpPr txBox="1">
            <a:spLocks noGrp="1"/>
          </p:cNvSpPr>
          <p:nvPr>
            <p:ph type="subTitle" idx="4"/>
          </p:nvPr>
        </p:nvSpPr>
        <p:spPr>
          <a:xfrm>
            <a:off x="4194400" y="2166000"/>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17" name="Google Shape;417;p37"/>
          <p:cNvSpPr txBox="1">
            <a:spLocks noGrp="1"/>
          </p:cNvSpPr>
          <p:nvPr>
            <p:ph type="ctrTitle" idx="5"/>
          </p:nvPr>
        </p:nvSpPr>
        <p:spPr>
          <a:xfrm>
            <a:off x="6912000" y="1826425"/>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18" name="Google Shape;418;p37"/>
          <p:cNvSpPr txBox="1">
            <a:spLocks noGrp="1"/>
          </p:cNvSpPr>
          <p:nvPr>
            <p:ph type="subTitle" idx="6"/>
          </p:nvPr>
        </p:nvSpPr>
        <p:spPr>
          <a:xfrm>
            <a:off x="6912000" y="2166000"/>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19" name="Google Shape;419;p37"/>
          <p:cNvSpPr txBox="1">
            <a:spLocks noGrp="1"/>
          </p:cNvSpPr>
          <p:nvPr>
            <p:ph type="ctrTitle" idx="7"/>
          </p:nvPr>
        </p:nvSpPr>
        <p:spPr>
          <a:xfrm>
            <a:off x="1476825" y="3440300"/>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20" name="Google Shape;420;p37"/>
          <p:cNvSpPr txBox="1">
            <a:spLocks noGrp="1"/>
          </p:cNvSpPr>
          <p:nvPr>
            <p:ph type="subTitle" idx="8"/>
          </p:nvPr>
        </p:nvSpPr>
        <p:spPr>
          <a:xfrm>
            <a:off x="1476825" y="3779875"/>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21" name="Google Shape;421;p37"/>
          <p:cNvSpPr txBox="1">
            <a:spLocks noGrp="1"/>
          </p:cNvSpPr>
          <p:nvPr>
            <p:ph type="ctrTitle" idx="9"/>
          </p:nvPr>
        </p:nvSpPr>
        <p:spPr>
          <a:xfrm>
            <a:off x="4194400" y="3440300"/>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22" name="Google Shape;422;p37"/>
          <p:cNvSpPr txBox="1">
            <a:spLocks noGrp="1"/>
          </p:cNvSpPr>
          <p:nvPr>
            <p:ph type="subTitle" idx="13"/>
          </p:nvPr>
        </p:nvSpPr>
        <p:spPr>
          <a:xfrm>
            <a:off x="4194400" y="3779875"/>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23" name="Google Shape;423;p37"/>
          <p:cNvSpPr txBox="1">
            <a:spLocks noGrp="1"/>
          </p:cNvSpPr>
          <p:nvPr>
            <p:ph type="ctrTitle" idx="14"/>
          </p:nvPr>
        </p:nvSpPr>
        <p:spPr>
          <a:xfrm>
            <a:off x="6912000" y="3440300"/>
            <a:ext cx="15711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24" name="Google Shape;424;p37"/>
          <p:cNvSpPr txBox="1">
            <a:spLocks noGrp="1"/>
          </p:cNvSpPr>
          <p:nvPr>
            <p:ph type="subTitle" idx="15"/>
          </p:nvPr>
        </p:nvSpPr>
        <p:spPr>
          <a:xfrm>
            <a:off x="6912000" y="3779875"/>
            <a:ext cx="1571100" cy="78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25" name="Google Shape;425;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6"/>
        <p:cNvGrpSpPr/>
        <p:nvPr/>
      </p:nvGrpSpPr>
      <p:grpSpPr>
        <a:xfrm>
          <a:off x="0" y="0"/>
          <a:ext cx="0" cy="0"/>
          <a:chOff x="0" y="0"/>
          <a:chExt cx="0" cy="0"/>
        </a:xfrm>
      </p:grpSpPr>
      <p:sp>
        <p:nvSpPr>
          <p:cNvPr id="427" name="Google Shape;427;p38"/>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428" name="Google Shape;428;p38"/>
          <p:cNvSpPr txBox="1">
            <a:spLocks noGrp="1"/>
          </p:cNvSpPr>
          <p:nvPr>
            <p:ph type="ctrTitle" idx="2"/>
          </p:nvPr>
        </p:nvSpPr>
        <p:spPr>
          <a:xfrm>
            <a:off x="1141632" y="3394975"/>
            <a:ext cx="25134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29" name="Google Shape;429;p38"/>
          <p:cNvSpPr txBox="1">
            <a:spLocks noGrp="1"/>
          </p:cNvSpPr>
          <p:nvPr>
            <p:ph type="subTitle" idx="1"/>
          </p:nvPr>
        </p:nvSpPr>
        <p:spPr>
          <a:xfrm>
            <a:off x="1141625" y="3734550"/>
            <a:ext cx="2513400" cy="78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30" name="Google Shape;430;p38"/>
          <p:cNvSpPr txBox="1">
            <a:spLocks noGrp="1"/>
          </p:cNvSpPr>
          <p:nvPr>
            <p:ph type="ctrTitle" idx="3"/>
          </p:nvPr>
        </p:nvSpPr>
        <p:spPr>
          <a:xfrm>
            <a:off x="4744545" y="3394975"/>
            <a:ext cx="25134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31" name="Google Shape;431;p38"/>
          <p:cNvSpPr txBox="1">
            <a:spLocks noGrp="1"/>
          </p:cNvSpPr>
          <p:nvPr>
            <p:ph type="subTitle" idx="4"/>
          </p:nvPr>
        </p:nvSpPr>
        <p:spPr>
          <a:xfrm>
            <a:off x="4744536" y="3734550"/>
            <a:ext cx="2513400" cy="78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432" name="Google Shape;432;p38"/>
          <p:cNvSpPr/>
          <p:nvPr/>
        </p:nvSpPr>
        <p:spPr>
          <a:xfrm rot="5400000">
            <a:off x="6042503" y="2196150"/>
            <a:ext cx="5506200" cy="751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4"/>
        <p:cNvGrpSpPr/>
        <p:nvPr/>
      </p:nvGrpSpPr>
      <p:grpSpPr>
        <a:xfrm>
          <a:off x="0" y="0"/>
          <a:ext cx="0" cy="0"/>
          <a:chOff x="0" y="0"/>
          <a:chExt cx="0" cy="0"/>
        </a:xfrm>
      </p:grpSpPr>
      <p:sp>
        <p:nvSpPr>
          <p:cNvPr id="435" name="Google Shape;435;p39"/>
          <p:cNvSpPr/>
          <p:nvPr/>
        </p:nvSpPr>
        <p:spPr>
          <a:xfrm>
            <a:off x="1239975" y="680250"/>
            <a:ext cx="5506200" cy="3783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9"/>
          <p:cNvSpPr/>
          <p:nvPr/>
        </p:nvSpPr>
        <p:spPr>
          <a:xfrm>
            <a:off x="465275" y="467400"/>
            <a:ext cx="5565600" cy="420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9"/>
          <p:cNvSpPr txBox="1">
            <a:spLocks noGrp="1"/>
          </p:cNvSpPr>
          <p:nvPr>
            <p:ph type="ctrTitle"/>
          </p:nvPr>
        </p:nvSpPr>
        <p:spPr>
          <a:xfrm>
            <a:off x="720000" y="794600"/>
            <a:ext cx="4004400" cy="141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5000"/>
              <a:buFont typeface="Raleway ExtraBold"/>
              <a:buNone/>
              <a:defRPr sz="5000">
                <a:solidFill>
                  <a:schemeClr val="lt1"/>
                </a:solidFill>
                <a:latin typeface="Raleway ExtraBold"/>
                <a:ea typeface="Raleway ExtraBold"/>
                <a:cs typeface="Raleway ExtraBold"/>
                <a:sym typeface="Raleway ExtraBold"/>
              </a:defRPr>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438" name="Google Shape;438;p39"/>
          <p:cNvSpPr txBox="1">
            <a:spLocks noGrp="1"/>
          </p:cNvSpPr>
          <p:nvPr>
            <p:ph type="subTitle" idx="1"/>
          </p:nvPr>
        </p:nvSpPr>
        <p:spPr>
          <a:xfrm>
            <a:off x="720000" y="2287750"/>
            <a:ext cx="4709100" cy="1416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39" name="Google Shape;439;p39"/>
          <p:cNvSpPr txBox="1"/>
          <p:nvPr/>
        </p:nvSpPr>
        <p:spPr>
          <a:xfrm>
            <a:off x="720000" y="3787900"/>
            <a:ext cx="4518900" cy="332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300"/>
              </a:spcBef>
              <a:spcAft>
                <a:spcPts val="0"/>
              </a:spcAft>
              <a:buClr>
                <a:srgbClr val="000000"/>
              </a:buClr>
              <a:buSzPts val="1000"/>
              <a:buFont typeface="Arial"/>
              <a:buNone/>
            </a:pPr>
            <a:r>
              <a:rPr lang="en" sz="1000" b="0" i="0" u="none" strike="noStrike" cap="none">
                <a:solidFill>
                  <a:schemeClr val="lt1"/>
                </a:solidFill>
                <a:latin typeface="Open Sans"/>
                <a:ea typeface="Open Sans"/>
                <a:cs typeface="Open Sans"/>
                <a:sym typeface="Open Sans"/>
              </a:rPr>
              <a:t>CREDITS: This presentation template was created by </a:t>
            </a:r>
            <a:r>
              <a:rPr lang="en" sz="1000" b="1" i="0" u="none" strike="noStrike" cap="none">
                <a:solidFill>
                  <a:schemeClr val="lt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b="0" i="0" u="none" strike="noStrike" cap="none">
                <a:solidFill>
                  <a:schemeClr val="lt1"/>
                </a:solidFill>
                <a:latin typeface="Open Sans"/>
                <a:ea typeface="Open Sans"/>
                <a:cs typeface="Open Sans"/>
                <a:sym typeface="Open Sans"/>
              </a:rPr>
              <a:t>, including icons by </a:t>
            </a:r>
            <a:r>
              <a:rPr lang="en" sz="1000" b="1" i="0" u="none" strike="noStrike" cap="none">
                <a:solidFill>
                  <a:schemeClr val="lt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b="0" i="0" u="none" strike="noStrike" cap="none">
                <a:solidFill>
                  <a:schemeClr val="lt1"/>
                </a:solidFill>
                <a:latin typeface="Open Sans"/>
                <a:ea typeface="Open Sans"/>
                <a:cs typeface="Open Sans"/>
                <a:sym typeface="Open Sans"/>
              </a:rPr>
              <a:t>, and infographics &amp; images by </a:t>
            </a:r>
            <a:r>
              <a:rPr lang="en" sz="1000" b="1" i="0" u="none" strike="noStrike" cap="none">
                <a:solidFill>
                  <a:schemeClr val="l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b="0" i="0" u="none" strike="noStrike" cap="none">
                <a:solidFill>
                  <a:schemeClr val="lt1"/>
                </a:solidFill>
                <a:latin typeface="Open Sans"/>
                <a:ea typeface="Open Sans"/>
                <a:cs typeface="Open Sans"/>
                <a:sym typeface="Open Sans"/>
              </a:rPr>
              <a:t>. </a:t>
            </a:r>
            <a:endParaRPr sz="1000" b="0" i="0" u="none" strike="noStrike" cap="none">
              <a:solidFill>
                <a:schemeClr val="lt1"/>
              </a:solidFill>
              <a:latin typeface="Open Sans"/>
              <a:ea typeface="Open Sans"/>
              <a:cs typeface="Open Sans"/>
              <a:sym typeface="Open Sans"/>
            </a:endParaRPr>
          </a:p>
        </p:txBody>
      </p:sp>
      <p:grpSp>
        <p:nvGrpSpPr>
          <p:cNvPr id="440" name="Google Shape;440;p39"/>
          <p:cNvGrpSpPr/>
          <p:nvPr/>
        </p:nvGrpSpPr>
        <p:grpSpPr>
          <a:xfrm>
            <a:off x="8831311" y="1478060"/>
            <a:ext cx="312682" cy="2193964"/>
            <a:chOff x="8954936" y="1478060"/>
            <a:chExt cx="312682" cy="2193964"/>
          </a:xfrm>
        </p:grpSpPr>
        <p:sp>
          <p:nvSpPr>
            <p:cNvPr id="441" name="Google Shape;441;p39"/>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9"/>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9"/>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9"/>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9"/>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9"/>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9"/>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9"/>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9"/>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9"/>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9"/>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9"/>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9"/>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9"/>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9"/>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9"/>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9"/>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9"/>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9"/>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9"/>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9"/>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39"/>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9"/>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9"/>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9"/>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9"/>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9"/>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9"/>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9"/>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9"/>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1" name="Google Shape;471;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2"/>
        <p:cNvGrpSpPr/>
        <p:nvPr/>
      </p:nvGrpSpPr>
      <p:grpSpPr>
        <a:xfrm>
          <a:off x="0" y="0"/>
          <a:ext cx="0" cy="0"/>
          <a:chOff x="0" y="0"/>
          <a:chExt cx="0" cy="0"/>
        </a:xfrm>
      </p:grpSpPr>
      <p:sp>
        <p:nvSpPr>
          <p:cNvPr id="473" name="Google Shape;473;p40"/>
          <p:cNvSpPr/>
          <p:nvPr/>
        </p:nvSpPr>
        <p:spPr>
          <a:xfrm rot="5400000">
            <a:off x="5807700" y="1912350"/>
            <a:ext cx="5506200" cy="131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0"/>
          <p:cNvSpPr/>
          <p:nvPr/>
        </p:nvSpPr>
        <p:spPr>
          <a:xfrm rot="5400000">
            <a:off x="1700550" y="-1815600"/>
            <a:ext cx="4837200" cy="8774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 name="Google Shape;475;p40"/>
          <p:cNvGrpSpPr/>
          <p:nvPr/>
        </p:nvGrpSpPr>
        <p:grpSpPr>
          <a:xfrm>
            <a:off x="8355436" y="1478060"/>
            <a:ext cx="312682" cy="2193964"/>
            <a:chOff x="8954936" y="1478060"/>
            <a:chExt cx="312682" cy="2193964"/>
          </a:xfrm>
        </p:grpSpPr>
        <p:sp>
          <p:nvSpPr>
            <p:cNvPr id="476" name="Google Shape;476;p40"/>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0"/>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0"/>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0"/>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0"/>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0"/>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0"/>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0"/>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0"/>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0"/>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0"/>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0"/>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0"/>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0"/>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0"/>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0"/>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0"/>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0"/>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0"/>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0"/>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0"/>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0"/>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0"/>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0"/>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0"/>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0"/>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0"/>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0"/>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0"/>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0"/>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6" name="Google Shape;506;p40"/>
          <p:cNvSpPr txBox="1">
            <a:spLocks noGrp="1"/>
          </p:cNvSpPr>
          <p:nvPr>
            <p:ph type="title"/>
          </p:nvPr>
        </p:nvSpPr>
        <p:spPr>
          <a:xfrm>
            <a:off x="720000" y="1522650"/>
            <a:ext cx="6426900" cy="2098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endParaRPr/>
          </a:p>
        </p:txBody>
      </p:sp>
      <p:sp>
        <p:nvSpPr>
          <p:cNvPr id="507" name="Google Shape;507;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8"/>
        <p:cNvGrpSpPr/>
        <p:nvPr/>
      </p:nvGrpSpPr>
      <p:grpSpPr>
        <a:xfrm>
          <a:off x="0" y="0"/>
          <a:ext cx="0" cy="0"/>
          <a:chOff x="0" y="0"/>
          <a:chExt cx="0" cy="0"/>
        </a:xfrm>
      </p:grpSpPr>
      <p:sp>
        <p:nvSpPr>
          <p:cNvPr id="509" name="Google Shape;509;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11" name="Google Shape;511;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2" name="Google Shape;512;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3" name="Google Shape;513;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4"/>
        <p:cNvGrpSpPr/>
        <p:nvPr/>
      </p:nvGrpSpPr>
      <p:grpSpPr>
        <a:xfrm>
          <a:off x="0" y="0"/>
          <a:ext cx="0" cy="0"/>
          <a:chOff x="0" y="0"/>
          <a:chExt cx="0" cy="0"/>
        </a:xfrm>
      </p:grpSpPr>
      <p:sp>
        <p:nvSpPr>
          <p:cNvPr id="515" name="Google Shape;515;p42"/>
          <p:cNvSpPr txBox="1">
            <a:spLocks noGrp="1"/>
          </p:cNvSpPr>
          <p:nvPr>
            <p:ph type="title"/>
          </p:nvPr>
        </p:nvSpPr>
        <p:spPr>
          <a:xfrm>
            <a:off x="720000" y="1810350"/>
            <a:ext cx="2023200" cy="152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l">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516" name="Google Shape;516;p42"/>
          <p:cNvGrpSpPr/>
          <p:nvPr/>
        </p:nvGrpSpPr>
        <p:grpSpPr>
          <a:xfrm>
            <a:off x="8831311" y="1478060"/>
            <a:ext cx="312682" cy="2193964"/>
            <a:chOff x="8954936" y="1478060"/>
            <a:chExt cx="312682" cy="2193964"/>
          </a:xfrm>
        </p:grpSpPr>
        <p:sp>
          <p:nvSpPr>
            <p:cNvPr id="517" name="Google Shape;517;p42"/>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2"/>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2"/>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2"/>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2"/>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2"/>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2"/>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2"/>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2"/>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2"/>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2"/>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2"/>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2"/>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2"/>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2"/>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2"/>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2"/>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2"/>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2"/>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2"/>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2"/>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2"/>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2"/>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2"/>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2"/>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2"/>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2"/>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2"/>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2"/>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2"/>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7" name="Google Shape;547;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8"/>
        <p:cNvGrpSpPr/>
        <p:nvPr/>
      </p:nvGrpSpPr>
      <p:grpSpPr>
        <a:xfrm>
          <a:off x="0" y="0"/>
          <a:ext cx="0" cy="0"/>
          <a:chOff x="0" y="0"/>
          <a:chExt cx="0" cy="0"/>
        </a:xfrm>
      </p:grpSpPr>
      <p:sp>
        <p:nvSpPr>
          <p:cNvPr id="549" name="Google Shape;549;p43"/>
          <p:cNvSpPr txBox="1">
            <a:spLocks noGrp="1"/>
          </p:cNvSpPr>
          <p:nvPr>
            <p:ph type="title" hasCustomPrompt="1"/>
          </p:nvPr>
        </p:nvSpPr>
        <p:spPr>
          <a:xfrm>
            <a:off x="720000" y="1752775"/>
            <a:ext cx="5139300" cy="99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500"/>
              <a:buNone/>
              <a:defRPr sz="65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a:r>
              <a:t>xx%</a:t>
            </a:r>
          </a:p>
        </p:txBody>
      </p:sp>
      <p:sp>
        <p:nvSpPr>
          <p:cNvPr id="550" name="Google Shape;550;p43"/>
          <p:cNvSpPr txBox="1">
            <a:spLocks noGrp="1"/>
          </p:cNvSpPr>
          <p:nvPr>
            <p:ph type="subTitle" idx="1"/>
          </p:nvPr>
        </p:nvSpPr>
        <p:spPr>
          <a:xfrm>
            <a:off x="720000" y="2680925"/>
            <a:ext cx="3274200" cy="70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51" name="Google Shape;551;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2"/>
        <p:cNvGrpSpPr/>
        <p:nvPr/>
      </p:nvGrpSpPr>
      <p:grpSpPr>
        <a:xfrm>
          <a:off x="0" y="0"/>
          <a:ext cx="0" cy="0"/>
          <a:chOff x="0" y="0"/>
          <a:chExt cx="0" cy="0"/>
        </a:xfrm>
      </p:grpSpPr>
      <p:sp>
        <p:nvSpPr>
          <p:cNvPr id="553" name="Google Shape;553;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list">
  <p:cSld name="CUSTOM">
    <p:bg>
      <p:bgPr>
        <a:solidFill>
          <a:schemeClr val="accent2"/>
        </a:solidFill>
        <a:effectLst/>
      </p:bgPr>
    </p:bg>
    <p:spTree>
      <p:nvGrpSpPr>
        <p:cNvPr id="1" name="Shape 554"/>
        <p:cNvGrpSpPr/>
        <p:nvPr/>
      </p:nvGrpSpPr>
      <p:grpSpPr>
        <a:xfrm>
          <a:off x="0" y="0"/>
          <a:ext cx="0" cy="0"/>
          <a:chOff x="0" y="0"/>
          <a:chExt cx="0" cy="0"/>
        </a:xfrm>
      </p:grpSpPr>
      <p:sp>
        <p:nvSpPr>
          <p:cNvPr id="555" name="Google Shape;555;p45"/>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556" name="Google Shape;556;p45"/>
          <p:cNvSpPr txBox="1">
            <a:spLocks noGrp="1"/>
          </p:cNvSpPr>
          <p:nvPr>
            <p:ph type="subTitle" idx="1"/>
          </p:nvPr>
        </p:nvSpPr>
        <p:spPr>
          <a:xfrm>
            <a:off x="738975" y="1361100"/>
            <a:ext cx="7685100" cy="320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15000"/>
              </a:lnSpc>
              <a:spcBef>
                <a:spcPts val="1600"/>
              </a:spcBef>
              <a:spcAft>
                <a:spcPts val="0"/>
              </a:spcAft>
              <a:buSzPts val="1100"/>
              <a:buNone/>
              <a:defRPr sz="1100"/>
            </a:lvl2pPr>
            <a:lvl3pPr lvl="2" algn="l">
              <a:lnSpc>
                <a:spcPct val="115000"/>
              </a:lnSpc>
              <a:spcBef>
                <a:spcPts val="1600"/>
              </a:spcBef>
              <a:spcAft>
                <a:spcPts val="0"/>
              </a:spcAft>
              <a:buSzPts val="1100"/>
              <a:buNone/>
              <a:defRPr sz="1100"/>
            </a:lvl3pPr>
            <a:lvl4pPr lvl="3" algn="l">
              <a:lnSpc>
                <a:spcPct val="115000"/>
              </a:lnSpc>
              <a:spcBef>
                <a:spcPts val="1600"/>
              </a:spcBef>
              <a:spcAft>
                <a:spcPts val="0"/>
              </a:spcAft>
              <a:buSzPts val="1100"/>
              <a:buNone/>
              <a:defRPr sz="1100"/>
            </a:lvl4pPr>
            <a:lvl5pPr lvl="4" algn="l">
              <a:lnSpc>
                <a:spcPct val="115000"/>
              </a:lnSpc>
              <a:spcBef>
                <a:spcPts val="1600"/>
              </a:spcBef>
              <a:spcAft>
                <a:spcPts val="0"/>
              </a:spcAft>
              <a:buSzPts val="1100"/>
              <a:buNone/>
              <a:defRPr sz="1100"/>
            </a:lvl5pPr>
            <a:lvl6pPr lvl="5" algn="l">
              <a:lnSpc>
                <a:spcPct val="115000"/>
              </a:lnSpc>
              <a:spcBef>
                <a:spcPts val="1600"/>
              </a:spcBef>
              <a:spcAft>
                <a:spcPts val="0"/>
              </a:spcAft>
              <a:buSzPts val="1100"/>
              <a:buNone/>
              <a:defRPr sz="1100"/>
            </a:lvl6pPr>
            <a:lvl7pPr lvl="6" algn="l">
              <a:lnSpc>
                <a:spcPct val="115000"/>
              </a:lnSpc>
              <a:spcBef>
                <a:spcPts val="1600"/>
              </a:spcBef>
              <a:spcAft>
                <a:spcPts val="0"/>
              </a:spcAft>
              <a:buSzPts val="1100"/>
              <a:buNone/>
              <a:defRPr sz="1100"/>
            </a:lvl7pPr>
            <a:lvl8pPr lvl="7" algn="l">
              <a:lnSpc>
                <a:spcPct val="115000"/>
              </a:lnSpc>
              <a:spcBef>
                <a:spcPts val="1600"/>
              </a:spcBef>
              <a:spcAft>
                <a:spcPts val="0"/>
              </a:spcAft>
              <a:buSzPts val="1100"/>
              <a:buNone/>
              <a:defRPr sz="1100"/>
            </a:lvl8pPr>
            <a:lvl9pPr lvl="8" algn="l">
              <a:lnSpc>
                <a:spcPct val="115000"/>
              </a:lnSpc>
              <a:spcBef>
                <a:spcPts val="1600"/>
              </a:spcBef>
              <a:spcAft>
                <a:spcPts val="1600"/>
              </a:spcAft>
              <a:buSzPts val="1100"/>
              <a:buNone/>
              <a:defRPr sz="1100"/>
            </a:lvl9pPr>
          </a:lstStyle>
          <a:p>
            <a:endParaRPr/>
          </a:p>
        </p:txBody>
      </p:sp>
      <p:grpSp>
        <p:nvGrpSpPr>
          <p:cNvPr id="557" name="Google Shape;557;p45"/>
          <p:cNvGrpSpPr/>
          <p:nvPr/>
        </p:nvGrpSpPr>
        <p:grpSpPr>
          <a:xfrm flipH="1">
            <a:off x="7410682" y="4830814"/>
            <a:ext cx="3823739" cy="312683"/>
            <a:chOff x="9422000" y="4481475"/>
            <a:chExt cx="2137600" cy="174800"/>
          </a:xfrm>
        </p:grpSpPr>
        <p:sp>
          <p:nvSpPr>
            <p:cNvPr id="558" name="Google Shape;558;p45"/>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5"/>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5"/>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5"/>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5"/>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5"/>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5"/>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5"/>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5"/>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5"/>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5"/>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5"/>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5"/>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5"/>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5"/>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5"/>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5"/>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5"/>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5"/>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5"/>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5"/>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5"/>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5"/>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5"/>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5"/>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5"/>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5"/>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5"/>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5"/>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5"/>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5"/>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5"/>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5"/>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5"/>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5"/>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5"/>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5"/>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5"/>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5"/>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5"/>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5"/>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5"/>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5"/>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5"/>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5"/>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5"/>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5"/>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5"/>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5"/>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5"/>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5"/>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5"/>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0" name="Google Shape;610;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2"/>
        </a:solidFill>
        <a:effectLst/>
      </p:bgPr>
    </p:bg>
    <p:spTree>
      <p:nvGrpSpPr>
        <p:cNvPr id="1" name="Shape 611"/>
        <p:cNvGrpSpPr/>
        <p:nvPr/>
      </p:nvGrpSpPr>
      <p:grpSpPr>
        <a:xfrm>
          <a:off x="0" y="0"/>
          <a:ext cx="0" cy="0"/>
          <a:chOff x="0" y="0"/>
          <a:chExt cx="0" cy="0"/>
        </a:xfrm>
      </p:grpSpPr>
      <p:sp>
        <p:nvSpPr>
          <p:cNvPr id="612" name="Google Shape;612;p46"/>
          <p:cNvSpPr/>
          <p:nvPr/>
        </p:nvSpPr>
        <p:spPr>
          <a:xfrm rot="5400000">
            <a:off x="-2304210" y="2080950"/>
            <a:ext cx="5506200" cy="98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6"/>
          <p:cNvSpPr/>
          <p:nvPr/>
        </p:nvSpPr>
        <p:spPr>
          <a:xfrm rot="5400000">
            <a:off x="5932411" y="2086050"/>
            <a:ext cx="5506200" cy="971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6"/>
          <p:cNvSpPr/>
          <p:nvPr/>
        </p:nvSpPr>
        <p:spPr>
          <a:xfrm rot="5400000">
            <a:off x="1789200" y="-1730925"/>
            <a:ext cx="5565600" cy="7869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6"/>
          <p:cNvSpPr txBox="1">
            <a:spLocks noGrp="1"/>
          </p:cNvSpPr>
          <p:nvPr>
            <p:ph type="title"/>
          </p:nvPr>
        </p:nvSpPr>
        <p:spPr>
          <a:xfrm>
            <a:off x="1286575" y="1977200"/>
            <a:ext cx="37887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616" name="Google Shape;616;p46"/>
          <p:cNvSpPr txBox="1">
            <a:spLocks noGrp="1"/>
          </p:cNvSpPr>
          <p:nvPr>
            <p:ph type="title" idx="2"/>
          </p:nvPr>
        </p:nvSpPr>
        <p:spPr>
          <a:xfrm>
            <a:off x="1286575" y="3615500"/>
            <a:ext cx="37887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617" name="Google Shape;617;p46"/>
          <p:cNvSpPr txBox="1">
            <a:spLocks noGrp="1"/>
          </p:cNvSpPr>
          <p:nvPr>
            <p:ph type="title" idx="3"/>
          </p:nvPr>
        </p:nvSpPr>
        <p:spPr>
          <a:xfrm>
            <a:off x="4037825" y="1977200"/>
            <a:ext cx="37887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618" name="Google Shape;618;p46"/>
          <p:cNvSpPr txBox="1">
            <a:spLocks noGrp="1"/>
          </p:cNvSpPr>
          <p:nvPr>
            <p:ph type="title" idx="4"/>
          </p:nvPr>
        </p:nvSpPr>
        <p:spPr>
          <a:xfrm>
            <a:off x="4037825" y="3615500"/>
            <a:ext cx="37887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1pPr>
            <a:lvl2pPr lvl="1"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619" name="Google Shape;619;p46"/>
          <p:cNvSpPr txBox="1">
            <a:spLocks noGrp="1"/>
          </p:cNvSpPr>
          <p:nvPr>
            <p:ph type="title" idx="5"/>
          </p:nvPr>
        </p:nvSpPr>
        <p:spPr>
          <a:xfrm>
            <a:off x="2030100" y="477600"/>
            <a:ext cx="5083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620" name="Google Shape;620;p46"/>
          <p:cNvSpPr txBox="1">
            <a:spLocks noGrp="1"/>
          </p:cNvSpPr>
          <p:nvPr>
            <p:ph type="ctrTitle" idx="6"/>
          </p:nvPr>
        </p:nvSpPr>
        <p:spPr>
          <a:xfrm>
            <a:off x="2131224" y="20097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21" name="Google Shape;621;p46"/>
          <p:cNvSpPr txBox="1">
            <a:spLocks noGrp="1"/>
          </p:cNvSpPr>
          <p:nvPr>
            <p:ph type="subTitle" idx="1"/>
          </p:nvPr>
        </p:nvSpPr>
        <p:spPr>
          <a:xfrm>
            <a:off x="2131224" y="2349350"/>
            <a:ext cx="22518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22" name="Google Shape;622;p46"/>
          <p:cNvSpPr txBox="1">
            <a:spLocks noGrp="1"/>
          </p:cNvSpPr>
          <p:nvPr>
            <p:ph type="ctrTitle" idx="7"/>
          </p:nvPr>
        </p:nvSpPr>
        <p:spPr>
          <a:xfrm>
            <a:off x="2131224" y="36480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23" name="Google Shape;623;p46"/>
          <p:cNvSpPr txBox="1">
            <a:spLocks noGrp="1"/>
          </p:cNvSpPr>
          <p:nvPr>
            <p:ph type="subTitle" idx="8"/>
          </p:nvPr>
        </p:nvSpPr>
        <p:spPr>
          <a:xfrm>
            <a:off x="2131224" y="3987650"/>
            <a:ext cx="22518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24" name="Google Shape;624;p46"/>
          <p:cNvSpPr txBox="1">
            <a:spLocks noGrp="1"/>
          </p:cNvSpPr>
          <p:nvPr>
            <p:ph type="ctrTitle" idx="9"/>
          </p:nvPr>
        </p:nvSpPr>
        <p:spPr>
          <a:xfrm>
            <a:off x="4882474" y="20097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25" name="Google Shape;625;p46"/>
          <p:cNvSpPr txBox="1">
            <a:spLocks noGrp="1"/>
          </p:cNvSpPr>
          <p:nvPr>
            <p:ph type="subTitle" idx="13"/>
          </p:nvPr>
        </p:nvSpPr>
        <p:spPr>
          <a:xfrm>
            <a:off x="4882474" y="2349350"/>
            <a:ext cx="22518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26" name="Google Shape;626;p46"/>
          <p:cNvSpPr txBox="1">
            <a:spLocks noGrp="1"/>
          </p:cNvSpPr>
          <p:nvPr>
            <p:ph type="ctrTitle" idx="14"/>
          </p:nvPr>
        </p:nvSpPr>
        <p:spPr>
          <a:xfrm>
            <a:off x="4882474" y="36480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27" name="Google Shape;627;p46"/>
          <p:cNvSpPr txBox="1">
            <a:spLocks noGrp="1"/>
          </p:cNvSpPr>
          <p:nvPr>
            <p:ph type="subTitle" idx="15"/>
          </p:nvPr>
        </p:nvSpPr>
        <p:spPr>
          <a:xfrm>
            <a:off x="4882474" y="3987650"/>
            <a:ext cx="22518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00000"/>
              </a:lnSpc>
              <a:spcBef>
                <a:spcPts val="0"/>
              </a:spcBef>
              <a:spcAft>
                <a:spcPts val="0"/>
              </a:spcAft>
              <a:buClr>
                <a:schemeClr val="accent5"/>
              </a:buClr>
              <a:buSzPts val="1100"/>
              <a:buNone/>
              <a:defRPr sz="1100">
                <a:solidFill>
                  <a:schemeClr val="accent5"/>
                </a:solidFill>
              </a:defRPr>
            </a:lvl2pPr>
            <a:lvl3pPr lvl="2" algn="l">
              <a:lnSpc>
                <a:spcPct val="100000"/>
              </a:lnSpc>
              <a:spcBef>
                <a:spcPts val="0"/>
              </a:spcBef>
              <a:spcAft>
                <a:spcPts val="0"/>
              </a:spcAft>
              <a:buClr>
                <a:schemeClr val="accent5"/>
              </a:buClr>
              <a:buSzPts val="1100"/>
              <a:buNone/>
              <a:defRPr sz="1100">
                <a:solidFill>
                  <a:schemeClr val="accent5"/>
                </a:solidFill>
              </a:defRPr>
            </a:lvl3pPr>
            <a:lvl4pPr lvl="3" algn="l">
              <a:lnSpc>
                <a:spcPct val="100000"/>
              </a:lnSpc>
              <a:spcBef>
                <a:spcPts val="0"/>
              </a:spcBef>
              <a:spcAft>
                <a:spcPts val="0"/>
              </a:spcAft>
              <a:buClr>
                <a:schemeClr val="accent5"/>
              </a:buClr>
              <a:buSzPts val="1100"/>
              <a:buNone/>
              <a:defRPr sz="1100">
                <a:solidFill>
                  <a:schemeClr val="accent5"/>
                </a:solidFill>
              </a:defRPr>
            </a:lvl4pPr>
            <a:lvl5pPr lvl="4" algn="l">
              <a:lnSpc>
                <a:spcPct val="100000"/>
              </a:lnSpc>
              <a:spcBef>
                <a:spcPts val="0"/>
              </a:spcBef>
              <a:spcAft>
                <a:spcPts val="0"/>
              </a:spcAft>
              <a:buClr>
                <a:schemeClr val="accent5"/>
              </a:buClr>
              <a:buSzPts val="1100"/>
              <a:buNone/>
              <a:defRPr sz="1100">
                <a:solidFill>
                  <a:schemeClr val="accent5"/>
                </a:solidFill>
              </a:defRPr>
            </a:lvl5pPr>
            <a:lvl6pPr lvl="5" algn="l">
              <a:lnSpc>
                <a:spcPct val="100000"/>
              </a:lnSpc>
              <a:spcBef>
                <a:spcPts val="0"/>
              </a:spcBef>
              <a:spcAft>
                <a:spcPts val="0"/>
              </a:spcAft>
              <a:buClr>
                <a:schemeClr val="accent5"/>
              </a:buClr>
              <a:buSzPts val="1100"/>
              <a:buNone/>
              <a:defRPr sz="1100">
                <a:solidFill>
                  <a:schemeClr val="accent5"/>
                </a:solidFill>
              </a:defRPr>
            </a:lvl6pPr>
            <a:lvl7pPr lvl="6" algn="l">
              <a:lnSpc>
                <a:spcPct val="100000"/>
              </a:lnSpc>
              <a:spcBef>
                <a:spcPts val="0"/>
              </a:spcBef>
              <a:spcAft>
                <a:spcPts val="0"/>
              </a:spcAft>
              <a:buClr>
                <a:schemeClr val="accent5"/>
              </a:buClr>
              <a:buSzPts val="1100"/>
              <a:buNone/>
              <a:defRPr sz="1100">
                <a:solidFill>
                  <a:schemeClr val="accent5"/>
                </a:solidFill>
              </a:defRPr>
            </a:lvl7pPr>
            <a:lvl8pPr lvl="7" algn="l">
              <a:lnSpc>
                <a:spcPct val="100000"/>
              </a:lnSpc>
              <a:spcBef>
                <a:spcPts val="0"/>
              </a:spcBef>
              <a:spcAft>
                <a:spcPts val="0"/>
              </a:spcAft>
              <a:buClr>
                <a:schemeClr val="accent5"/>
              </a:buClr>
              <a:buSzPts val="1100"/>
              <a:buNone/>
              <a:defRPr sz="1100">
                <a:solidFill>
                  <a:schemeClr val="accent5"/>
                </a:solidFill>
              </a:defRPr>
            </a:lvl8pPr>
            <a:lvl9pPr lvl="8" algn="l">
              <a:lnSpc>
                <a:spcPct val="100000"/>
              </a:lnSpc>
              <a:spcBef>
                <a:spcPts val="0"/>
              </a:spcBef>
              <a:spcAft>
                <a:spcPts val="0"/>
              </a:spcAft>
              <a:buClr>
                <a:schemeClr val="accent5"/>
              </a:buClr>
              <a:buSzPts val="1100"/>
              <a:buNone/>
              <a:defRPr sz="1100">
                <a:solidFill>
                  <a:schemeClr val="accent5"/>
                </a:solidFill>
              </a:defRPr>
            </a:lvl9pPr>
          </a:lstStyle>
          <a:p>
            <a:endParaRPr/>
          </a:p>
        </p:txBody>
      </p:sp>
      <p:grpSp>
        <p:nvGrpSpPr>
          <p:cNvPr id="628" name="Google Shape;628;p46"/>
          <p:cNvGrpSpPr/>
          <p:nvPr/>
        </p:nvGrpSpPr>
        <p:grpSpPr>
          <a:xfrm>
            <a:off x="8355436" y="1478060"/>
            <a:ext cx="312682" cy="2193964"/>
            <a:chOff x="8954936" y="1478060"/>
            <a:chExt cx="312682" cy="2193964"/>
          </a:xfrm>
        </p:grpSpPr>
        <p:sp>
          <p:nvSpPr>
            <p:cNvPr id="629" name="Google Shape;629;p46"/>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6"/>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6"/>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6"/>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6"/>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6"/>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6"/>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6"/>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6"/>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6"/>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6"/>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6"/>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6"/>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6"/>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6"/>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6"/>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46"/>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46"/>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6"/>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46"/>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6"/>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46"/>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6"/>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46"/>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46"/>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6"/>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6"/>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6"/>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6"/>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6"/>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46"/>
          <p:cNvGrpSpPr/>
          <p:nvPr/>
        </p:nvGrpSpPr>
        <p:grpSpPr>
          <a:xfrm>
            <a:off x="504811" y="1478060"/>
            <a:ext cx="312682" cy="2193964"/>
            <a:chOff x="8954936" y="1478060"/>
            <a:chExt cx="312682" cy="2193964"/>
          </a:xfrm>
        </p:grpSpPr>
        <p:sp>
          <p:nvSpPr>
            <p:cNvPr id="660" name="Google Shape;660;p46"/>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46"/>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46"/>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46"/>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46"/>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46"/>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46"/>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6"/>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46"/>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46"/>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46"/>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6"/>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46"/>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46"/>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46"/>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46"/>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46"/>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46"/>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6"/>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46"/>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46"/>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6"/>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6"/>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6"/>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6"/>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46"/>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6"/>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6"/>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6"/>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0" name="Google Shape;690;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lists">
  <p:cSld name="CUSTOM_13">
    <p:spTree>
      <p:nvGrpSpPr>
        <p:cNvPr id="1" name="Shape 44"/>
        <p:cNvGrpSpPr/>
        <p:nvPr/>
      </p:nvGrpSpPr>
      <p:grpSpPr>
        <a:xfrm>
          <a:off x="0" y="0"/>
          <a:ext cx="0" cy="0"/>
          <a:chOff x="0" y="0"/>
          <a:chExt cx="0" cy="0"/>
        </a:xfrm>
      </p:grpSpPr>
      <p:sp>
        <p:nvSpPr>
          <p:cNvPr id="45" name="Google Shape;45;p29"/>
          <p:cNvSpPr/>
          <p:nvPr/>
        </p:nvSpPr>
        <p:spPr>
          <a:xfrm rot="5400000">
            <a:off x="1738425" y="-1952525"/>
            <a:ext cx="5094900" cy="8782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 name="Google Shape;46;p29"/>
          <p:cNvGrpSpPr/>
          <p:nvPr/>
        </p:nvGrpSpPr>
        <p:grpSpPr>
          <a:xfrm flipH="1">
            <a:off x="7302682" y="661664"/>
            <a:ext cx="3823739" cy="312683"/>
            <a:chOff x="9422000" y="4481475"/>
            <a:chExt cx="2137600" cy="174800"/>
          </a:xfrm>
        </p:grpSpPr>
        <p:sp>
          <p:nvSpPr>
            <p:cNvPr id="47" name="Google Shape;47;p29"/>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9"/>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9"/>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9"/>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9"/>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9"/>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9"/>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9"/>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9"/>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9"/>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9"/>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9"/>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9"/>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9"/>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9"/>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9"/>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9"/>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9"/>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9"/>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9"/>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9"/>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9"/>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9"/>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9"/>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9"/>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9"/>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9"/>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9"/>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9"/>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9"/>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9"/>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9"/>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9"/>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9"/>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9"/>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9"/>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9"/>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9"/>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9"/>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9"/>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9"/>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9"/>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9"/>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9"/>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9"/>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9"/>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9"/>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9"/>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9"/>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9"/>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9"/>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9"/>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p29"/>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100" name="Google Shape;100;p29"/>
          <p:cNvSpPr txBox="1">
            <a:spLocks noGrp="1"/>
          </p:cNvSpPr>
          <p:nvPr>
            <p:ph type="subTitle" idx="1"/>
          </p:nvPr>
        </p:nvSpPr>
        <p:spPr>
          <a:xfrm>
            <a:off x="738975" y="1476375"/>
            <a:ext cx="3595500" cy="309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15000"/>
              </a:lnSpc>
              <a:spcBef>
                <a:spcPts val="1600"/>
              </a:spcBef>
              <a:spcAft>
                <a:spcPts val="0"/>
              </a:spcAft>
              <a:buSzPts val="1100"/>
              <a:buNone/>
              <a:defRPr sz="1100"/>
            </a:lvl2pPr>
            <a:lvl3pPr lvl="2" algn="l">
              <a:lnSpc>
                <a:spcPct val="115000"/>
              </a:lnSpc>
              <a:spcBef>
                <a:spcPts val="1600"/>
              </a:spcBef>
              <a:spcAft>
                <a:spcPts val="0"/>
              </a:spcAft>
              <a:buSzPts val="1100"/>
              <a:buNone/>
              <a:defRPr sz="1100"/>
            </a:lvl3pPr>
            <a:lvl4pPr lvl="3" algn="l">
              <a:lnSpc>
                <a:spcPct val="115000"/>
              </a:lnSpc>
              <a:spcBef>
                <a:spcPts val="1600"/>
              </a:spcBef>
              <a:spcAft>
                <a:spcPts val="0"/>
              </a:spcAft>
              <a:buSzPts val="1100"/>
              <a:buNone/>
              <a:defRPr sz="1100"/>
            </a:lvl4pPr>
            <a:lvl5pPr lvl="4" algn="l">
              <a:lnSpc>
                <a:spcPct val="115000"/>
              </a:lnSpc>
              <a:spcBef>
                <a:spcPts val="1600"/>
              </a:spcBef>
              <a:spcAft>
                <a:spcPts val="0"/>
              </a:spcAft>
              <a:buSzPts val="1100"/>
              <a:buNone/>
              <a:defRPr sz="1100"/>
            </a:lvl5pPr>
            <a:lvl6pPr lvl="5" algn="l">
              <a:lnSpc>
                <a:spcPct val="115000"/>
              </a:lnSpc>
              <a:spcBef>
                <a:spcPts val="1600"/>
              </a:spcBef>
              <a:spcAft>
                <a:spcPts val="0"/>
              </a:spcAft>
              <a:buSzPts val="1100"/>
              <a:buNone/>
              <a:defRPr sz="1100"/>
            </a:lvl6pPr>
            <a:lvl7pPr lvl="6" algn="l">
              <a:lnSpc>
                <a:spcPct val="115000"/>
              </a:lnSpc>
              <a:spcBef>
                <a:spcPts val="1600"/>
              </a:spcBef>
              <a:spcAft>
                <a:spcPts val="0"/>
              </a:spcAft>
              <a:buSzPts val="1100"/>
              <a:buNone/>
              <a:defRPr sz="1100"/>
            </a:lvl7pPr>
            <a:lvl8pPr lvl="7" algn="l">
              <a:lnSpc>
                <a:spcPct val="115000"/>
              </a:lnSpc>
              <a:spcBef>
                <a:spcPts val="1600"/>
              </a:spcBef>
              <a:spcAft>
                <a:spcPts val="0"/>
              </a:spcAft>
              <a:buSzPts val="1100"/>
              <a:buNone/>
              <a:defRPr sz="1100"/>
            </a:lvl8pPr>
            <a:lvl9pPr lvl="8" algn="l">
              <a:lnSpc>
                <a:spcPct val="115000"/>
              </a:lnSpc>
              <a:spcBef>
                <a:spcPts val="1600"/>
              </a:spcBef>
              <a:spcAft>
                <a:spcPts val="1600"/>
              </a:spcAft>
              <a:buSzPts val="1100"/>
              <a:buNone/>
              <a:defRPr sz="1100"/>
            </a:lvl9pPr>
          </a:lstStyle>
          <a:p>
            <a:endParaRPr/>
          </a:p>
        </p:txBody>
      </p:sp>
      <p:sp>
        <p:nvSpPr>
          <p:cNvPr id="101" name="Google Shape;101;p29"/>
          <p:cNvSpPr txBox="1">
            <a:spLocks noGrp="1"/>
          </p:cNvSpPr>
          <p:nvPr>
            <p:ph type="subTitle" idx="2"/>
          </p:nvPr>
        </p:nvSpPr>
        <p:spPr>
          <a:xfrm>
            <a:off x="4624439" y="1476375"/>
            <a:ext cx="3595500" cy="309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15000"/>
              </a:lnSpc>
              <a:spcBef>
                <a:spcPts val="1600"/>
              </a:spcBef>
              <a:spcAft>
                <a:spcPts val="0"/>
              </a:spcAft>
              <a:buSzPts val="1100"/>
              <a:buNone/>
              <a:defRPr sz="1100"/>
            </a:lvl2pPr>
            <a:lvl3pPr lvl="2" algn="l">
              <a:lnSpc>
                <a:spcPct val="115000"/>
              </a:lnSpc>
              <a:spcBef>
                <a:spcPts val="1600"/>
              </a:spcBef>
              <a:spcAft>
                <a:spcPts val="0"/>
              </a:spcAft>
              <a:buSzPts val="1100"/>
              <a:buNone/>
              <a:defRPr sz="1100"/>
            </a:lvl3pPr>
            <a:lvl4pPr lvl="3" algn="l">
              <a:lnSpc>
                <a:spcPct val="115000"/>
              </a:lnSpc>
              <a:spcBef>
                <a:spcPts val="1600"/>
              </a:spcBef>
              <a:spcAft>
                <a:spcPts val="0"/>
              </a:spcAft>
              <a:buSzPts val="1100"/>
              <a:buNone/>
              <a:defRPr sz="1100"/>
            </a:lvl4pPr>
            <a:lvl5pPr lvl="4" algn="l">
              <a:lnSpc>
                <a:spcPct val="115000"/>
              </a:lnSpc>
              <a:spcBef>
                <a:spcPts val="1600"/>
              </a:spcBef>
              <a:spcAft>
                <a:spcPts val="0"/>
              </a:spcAft>
              <a:buSzPts val="1100"/>
              <a:buNone/>
              <a:defRPr sz="1100"/>
            </a:lvl5pPr>
            <a:lvl6pPr lvl="5" algn="l">
              <a:lnSpc>
                <a:spcPct val="115000"/>
              </a:lnSpc>
              <a:spcBef>
                <a:spcPts val="1600"/>
              </a:spcBef>
              <a:spcAft>
                <a:spcPts val="0"/>
              </a:spcAft>
              <a:buSzPts val="1100"/>
              <a:buNone/>
              <a:defRPr sz="1100"/>
            </a:lvl6pPr>
            <a:lvl7pPr lvl="6" algn="l">
              <a:lnSpc>
                <a:spcPct val="115000"/>
              </a:lnSpc>
              <a:spcBef>
                <a:spcPts val="1600"/>
              </a:spcBef>
              <a:spcAft>
                <a:spcPts val="0"/>
              </a:spcAft>
              <a:buSzPts val="1100"/>
              <a:buNone/>
              <a:defRPr sz="1100"/>
            </a:lvl7pPr>
            <a:lvl8pPr lvl="7" algn="l">
              <a:lnSpc>
                <a:spcPct val="115000"/>
              </a:lnSpc>
              <a:spcBef>
                <a:spcPts val="1600"/>
              </a:spcBef>
              <a:spcAft>
                <a:spcPts val="0"/>
              </a:spcAft>
              <a:buSzPts val="1100"/>
              <a:buNone/>
              <a:defRPr sz="1100"/>
            </a:lvl8pPr>
            <a:lvl9pPr lvl="8" algn="l">
              <a:lnSpc>
                <a:spcPct val="115000"/>
              </a:lnSpc>
              <a:spcBef>
                <a:spcPts val="1600"/>
              </a:spcBef>
              <a:spcAft>
                <a:spcPts val="1600"/>
              </a:spcAft>
              <a:buSzPts val="1100"/>
              <a:buNone/>
              <a:defRPr sz="1100"/>
            </a:lvl9pPr>
          </a:lstStyle>
          <a:p>
            <a:endParaRPr/>
          </a:p>
        </p:txBody>
      </p:sp>
      <p:sp>
        <p:nvSpPr>
          <p:cNvPr id="102" name="Google Shape;102;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691"/>
        <p:cNvGrpSpPr/>
        <p:nvPr/>
      </p:nvGrpSpPr>
      <p:grpSpPr>
        <a:xfrm>
          <a:off x="0" y="0"/>
          <a:ext cx="0" cy="0"/>
          <a:chOff x="0" y="0"/>
          <a:chExt cx="0" cy="0"/>
        </a:xfrm>
      </p:grpSpPr>
      <p:sp>
        <p:nvSpPr>
          <p:cNvPr id="692" name="Google Shape;692;p47"/>
          <p:cNvSpPr/>
          <p:nvPr/>
        </p:nvSpPr>
        <p:spPr>
          <a:xfrm>
            <a:off x="281250" y="-94000"/>
            <a:ext cx="8581500" cy="5089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3" name="Google Shape;693;p47"/>
          <p:cNvGrpSpPr/>
          <p:nvPr/>
        </p:nvGrpSpPr>
        <p:grpSpPr>
          <a:xfrm flipH="1">
            <a:off x="6350182" y="661664"/>
            <a:ext cx="3823739" cy="312683"/>
            <a:chOff x="9422000" y="4481475"/>
            <a:chExt cx="2137600" cy="174800"/>
          </a:xfrm>
        </p:grpSpPr>
        <p:sp>
          <p:nvSpPr>
            <p:cNvPr id="694" name="Google Shape;694;p47"/>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47"/>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47"/>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7"/>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47"/>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47"/>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7"/>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7"/>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7"/>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47"/>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47"/>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47"/>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7"/>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7"/>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47"/>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47"/>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7"/>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47"/>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7"/>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7"/>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7"/>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7"/>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7"/>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7"/>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7"/>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7"/>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7"/>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7"/>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7"/>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47"/>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47"/>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7"/>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7"/>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7"/>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7"/>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7"/>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7"/>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7"/>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7"/>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7"/>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7"/>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7"/>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7"/>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7"/>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7"/>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7"/>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7"/>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7"/>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7"/>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7"/>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7"/>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7"/>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6" name="Google Shape;746;p47"/>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747" name="Google Shape;747;p47"/>
          <p:cNvSpPr txBox="1">
            <a:spLocks noGrp="1"/>
          </p:cNvSpPr>
          <p:nvPr>
            <p:ph type="ctrTitle" idx="2"/>
          </p:nvPr>
        </p:nvSpPr>
        <p:spPr>
          <a:xfrm>
            <a:off x="1905199" y="198322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48" name="Google Shape;748;p47"/>
          <p:cNvSpPr txBox="1">
            <a:spLocks noGrp="1"/>
          </p:cNvSpPr>
          <p:nvPr>
            <p:ph type="subTitle" idx="1"/>
          </p:nvPr>
        </p:nvSpPr>
        <p:spPr>
          <a:xfrm>
            <a:off x="1905200" y="2322800"/>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49" name="Google Shape;749;p47"/>
          <p:cNvSpPr txBox="1">
            <a:spLocks noGrp="1"/>
          </p:cNvSpPr>
          <p:nvPr>
            <p:ph type="ctrTitle" idx="3"/>
          </p:nvPr>
        </p:nvSpPr>
        <p:spPr>
          <a:xfrm>
            <a:off x="6019799" y="198322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50" name="Google Shape;750;p47"/>
          <p:cNvSpPr txBox="1">
            <a:spLocks noGrp="1"/>
          </p:cNvSpPr>
          <p:nvPr>
            <p:ph type="subTitle" idx="4"/>
          </p:nvPr>
        </p:nvSpPr>
        <p:spPr>
          <a:xfrm>
            <a:off x="6019800" y="2322800"/>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51" name="Google Shape;751;p47"/>
          <p:cNvSpPr txBox="1">
            <a:spLocks noGrp="1"/>
          </p:cNvSpPr>
          <p:nvPr>
            <p:ph type="ctrTitle" idx="5"/>
          </p:nvPr>
        </p:nvSpPr>
        <p:spPr>
          <a:xfrm>
            <a:off x="1905199" y="3319099"/>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52" name="Google Shape;752;p47"/>
          <p:cNvSpPr txBox="1">
            <a:spLocks noGrp="1"/>
          </p:cNvSpPr>
          <p:nvPr>
            <p:ph type="subTitle" idx="6"/>
          </p:nvPr>
        </p:nvSpPr>
        <p:spPr>
          <a:xfrm>
            <a:off x="1905200" y="3658675"/>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53" name="Google Shape;753;p47"/>
          <p:cNvSpPr txBox="1">
            <a:spLocks noGrp="1"/>
          </p:cNvSpPr>
          <p:nvPr>
            <p:ph type="ctrTitle" idx="7"/>
          </p:nvPr>
        </p:nvSpPr>
        <p:spPr>
          <a:xfrm>
            <a:off x="6019799" y="3319099"/>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54" name="Google Shape;754;p47"/>
          <p:cNvSpPr txBox="1">
            <a:spLocks noGrp="1"/>
          </p:cNvSpPr>
          <p:nvPr>
            <p:ph type="subTitle" idx="8"/>
          </p:nvPr>
        </p:nvSpPr>
        <p:spPr>
          <a:xfrm>
            <a:off x="6019800" y="3658675"/>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55" name="Google Shape;755;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s and text">
  <p:cSld name="CUSTOM_12">
    <p:spTree>
      <p:nvGrpSpPr>
        <p:cNvPr id="1" name="Shape 756"/>
        <p:cNvGrpSpPr/>
        <p:nvPr/>
      </p:nvGrpSpPr>
      <p:grpSpPr>
        <a:xfrm>
          <a:off x="0" y="0"/>
          <a:ext cx="0" cy="0"/>
          <a:chOff x="0" y="0"/>
          <a:chExt cx="0" cy="0"/>
        </a:xfrm>
      </p:grpSpPr>
      <p:grpSp>
        <p:nvGrpSpPr>
          <p:cNvPr id="757" name="Google Shape;757;p48"/>
          <p:cNvGrpSpPr/>
          <p:nvPr/>
        </p:nvGrpSpPr>
        <p:grpSpPr>
          <a:xfrm flipH="1">
            <a:off x="6610432" y="-11"/>
            <a:ext cx="3823739" cy="312683"/>
            <a:chOff x="9422000" y="4481475"/>
            <a:chExt cx="2137600" cy="174800"/>
          </a:xfrm>
        </p:grpSpPr>
        <p:sp>
          <p:nvSpPr>
            <p:cNvPr id="758" name="Google Shape;758;p48"/>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8"/>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8"/>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8"/>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48"/>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8"/>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8"/>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48"/>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8"/>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48"/>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48"/>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48"/>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48"/>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8"/>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8"/>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8"/>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8"/>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8"/>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8"/>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8"/>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8"/>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8"/>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8"/>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8"/>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8"/>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8"/>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8"/>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48"/>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8"/>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48"/>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48"/>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8"/>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8"/>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48"/>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48"/>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48"/>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48"/>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48"/>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48"/>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48"/>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48"/>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48"/>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48"/>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48"/>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48"/>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48"/>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8"/>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8"/>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8"/>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8"/>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8"/>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8"/>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0" name="Google Shape;810;p48"/>
          <p:cNvSpPr/>
          <p:nvPr/>
        </p:nvSpPr>
        <p:spPr>
          <a:xfrm rot="5400000">
            <a:off x="1789200" y="-748500"/>
            <a:ext cx="5565600" cy="6699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48"/>
          <p:cNvSpPr txBox="1">
            <a:spLocks noGrp="1"/>
          </p:cNvSpPr>
          <p:nvPr>
            <p:ph type="title"/>
          </p:nvPr>
        </p:nvSpPr>
        <p:spPr>
          <a:xfrm>
            <a:off x="2301300" y="896700"/>
            <a:ext cx="4541400" cy="562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12" name="Google Shape;812;p48"/>
          <p:cNvSpPr txBox="1">
            <a:spLocks noGrp="1"/>
          </p:cNvSpPr>
          <p:nvPr>
            <p:ph type="subTitle" idx="1"/>
          </p:nvPr>
        </p:nvSpPr>
        <p:spPr>
          <a:xfrm>
            <a:off x="2301300" y="1473763"/>
            <a:ext cx="4490100" cy="40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813" name="Google Shape;813;p48"/>
          <p:cNvSpPr txBox="1">
            <a:spLocks noGrp="1"/>
          </p:cNvSpPr>
          <p:nvPr>
            <p:ph type="title" idx="2"/>
          </p:nvPr>
        </p:nvSpPr>
        <p:spPr>
          <a:xfrm>
            <a:off x="2301300" y="2158107"/>
            <a:ext cx="4541400" cy="562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14" name="Google Shape;814;p48"/>
          <p:cNvSpPr txBox="1">
            <a:spLocks noGrp="1"/>
          </p:cNvSpPr>
          <p:nvPr>
            <p:ph type="subTitle" idx="3"/>
          </p:nvPr>
        </p:nvSpPr>
        <p:spPr>
          <a:xfrm>
            <a:off x="2301300" y="2735181"/>
            <a:ext cx="4490100" cy="40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815" name="Google Shape;815;p48"/>
          <p:cNvSpPr txBox="1">
            <a:spLocks noGrp="1"/>
          </p:cNvSpPr>
          <p:nvPr>
            <p:ph type="title" idx="4"/>
          </p:nvPr>
        </p:nvSpPr>
        <p:spPr>
          <a:xfrm>
            <a:off x="2301300" y="3419527"/>
            <a:ext cx="4541400" cy="562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16" name="Google Shape;816;p48"/>
          <p:cNvSpPr txBox="1">
            <a:spLocks noGrp="1"/>
          </p:cNvSpPr>
          <p:nvPr>
            <p:ph type="subTitle" idx="5"/>
          </p:nvPr>
        </p:nvSpPr>
        <p:spPr>
          <a:xfrm>
            <a:off x="2301300" y="3996612"/>
            <a:ext cx="4490100" cy="40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817" name="Google Shape;817;p48"/>
          <p:cNvSpPr/>
          <p:nvPr/>
        </p:nvSpPr>
        <p:spPr>
          <a:xfrm rot="5400000">
            <a:off x="5960100" y="2064750"/>
            <a:ext cx="5506200" cy="131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8"/>
          <p:cNvSpPr/>
          <p:nvPr/>
        </p:nvSpPr>
        <p:spPr>
          <a:xfrm rot="5400000">
            <a:off x="-2322300" y="2064750"/>
            <a:ext cx="5506200" cy="131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one column 1">
  <p:cSld name="CUSTOM_7">
    <p:spTree>
      <p:nvGrpSpPr>
        <p:cNvPr id="1" name="Shape 820"/>
        <p:cNvGrpSpPr/>
        <p:nvPr/>
      </p:nvGrpSpPr>
      <p:grpSpPr>
        <a:xfrm>
          <a:off x="0" y="0"/>
          <a:ext cx="0" cy="0"/>
          <a:chOff x="0" y="0"/>
          <a:chExt cx="0" cy="0"/>
        </a:xfrm>
      </p:grpSpPr>
      <p:sp>
        <p:nvSpPr>
          <p:cNvPr id="821" name="Google Shape;821;p49"/>
          <p:cNvSpPr txBox="1">
            <a:spLocks noGrp="1"/>
          </p:cNvSpPr>
          <p:nvPr>
            <p:ph type="title"/>
          </p:nvPr>
        </p:nvSpPr>
        <p:spPr>
          <a:xfrm>
            <a:off x="720000" y="477600"/>
            <a:ext cx="7704000" cy="17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822" name="Google Shape;822;p49"/>
          <p:cNvSpPr txBox="1">
            <a:spLocks noGrp="1"/>
          </p:cNvSpPr>
          <p:nvPr>
            <p:ph type="subTitle" idx="1"/>
          </p:nvPr>
        </p:nvSpPr>
        <p:spPr>
          <a:xfrm>
            <a:off x="720000" y="2042400"/>
            <a:ext cx="2571900" cy="126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cxnSp>
        <p:nvCxnSpPr>
          <p:cNvPr id="823" name="Google Shape;823;p49"/>
          <p:cNvCxnSpPr/>
          <p:nvPr/>
        </p:nvCxnSpPr>
        <p:spPr>
          <a:xfrm>
            <a:off x="8873150" y="-2600"/>
            <a:ext cx="0" cy="5285700"/>
          </a:xfrm>
          <a:prstGeom prst="straightConnector1">
            <a:avLst/>
          </a:prstGeom>
          <a:noFill/>
          <a:ln w="19050" cap="flat" cmpd="sng">
            <a:solidFill>
              <a:schemeClr val="dk1"/>
            </a:solidFill>
            <a:prstDash val="solid"/>
            <a:round/>
            <a:headEnd type="none" w="sm" len="sm"/>
            <a:tailEnd type="none" w="sm" len="sm"/>
          </a:ln>
        </p:spPr>
      </p:cxnSp>
      <p:sp>
        <p:nvSpPr>
          <p:cNvPr id="824" name="Google Shape;824;p4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25"/>
        <p:cNvGrpSpPr/>
        <p:nvPr/>
      </p:nvGrpSpPr>
      <p:grpSpPr>
        <a:xfrm>
          <a:off x="0" y="0"/>
          <a:ext cx="0" cy="0"/>
          <a:chOff x="0" y="0"/>
          <a:chExt cx="0" cy="0"/>
        </a:xfrm>
      </p:grpSpPr>
      <p:sp>
        <p:nvSpPr>
          <p:cNvPr id="826" name="Google Shape;826;p50"/>
          <p:cNvSpPr/>
          <p:nvPr/>
        </p:nvSpPr>
        <p:spPr>
          <a:xfrm>
            <a:off x="-57150" y="4877725"/>
            <a:ext cx="9258300" cy="375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50"/>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ctr">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828" name="Google Shape;828;p50"/>
          <p:cNvSpPr txBox="1">
            <a:spLocks noGrp="1"/>
          </p:cNvSpPr>
          <p:nvPr>
            <p:ph type="ctrTitle" idx="2"/>
          </p:nvPr>
        </p:nvSpPr>
        <p:spPr>
          <a:xfrm>
            <a:off x="1879287" y="31663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29" name="Google Shape;829;p50"/>
          <p:cNvSpPr txBox="1">
            <a:spLocks noGrp="1"/>
          </p:cNvSpPr>
          <p:nvPr>
            <p:ph type="subTitle" idx="1"/>
          </p:nvPr>
        </p:nvSpPr>
        <p:spPr>
          <a:xfrm>
            <a:off x="1879288" y="3505950"/>
            <a:ext cx="1902300" cy="9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30" name="Google Shape;830;p50"/>
          <p:cNvSpPr txBox="1">
            <a:spLocks noGrp="1"/>
          </p:cNvSpPr>
          <p:nvPr>
            <p:ph type="ctrTitle" idx="3"/>
          </p:nvPr>
        </p:nvSpPr>
        <p:spPr>
          <a:xfrm>
            <a:off x="5362375" y="31663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31" name="Google Shape;831;p50"/>
          <p:cNvSpPr txBox="1">
            <a:spLocks noGrp="1"/>
          </p:cNvSpPr>
          <p:nvPr>
            <p:ph type="subTitle" idx="4"/>
          </p:nvPr>
        </p:nvSpPr>
        <p:spPr>
          <a:xfrm>
            <a:off x="5362376" y="3505950"/>
            <a:ext cx="1902300" cy="9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32" name="Google Shape;832;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CUSTOM_6_1">
    <p:spTree>
      <p:nvGrpSpPr>
        <p:cNvPr id="1" name="Shape 833"/>
        <p:cNvGrpSpPr/>
        <p:nvPr/>
      </p:nvGrpSpPr>
      <p:grpSpPr>
        <a:xfrm>
          <a:off x="0" y="0"/>
          <a:ext cx="0" cy="0"/>
          <a:chOff x="0" y="0"/>
          <a:chExt cx="0" cy="0"/>
        </a:xfrm>
      </p:grpSpPr>
      <p:sp>
        <p:nvSpPr>
          <p:cNvPr id="834" name="Google Shape;834;p51"/>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835" name="Google Shape;835;p51"/>
          <p:cNvSpPr txBox="1">
            <a:spLocks noGrp="1"/>
          </p:cNvSpPr>
          <p:nvPr>
            <p:ph type="ctrTitle" idx="2"/>
          </p:nvPr>
        </p:nvSpPr>
        <p:spPr>
          <a:xfrm>
            <a:off x="631195" y="3373200"/>
            <a:ext cx="20814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836" name="Google Shape;836;p51"/>
          <p:cNvSpPr txBox="1">
            <a:spLocks noGrp="1"/>
          </p:cNvSpPr>
          <p:nvPr>
            <p:ph type="subTitle" idx="1"/>
          </p:nvPr>
        </p:nvSpPr>
        <p:spPr>
          <a:xfrm>
            <a:off x="631200" y="3712775"/>
            <a:ext cx="2081400" cy="80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37" name="Google Shape;837;p51"/>
          <p:cNvSpPr txBox="1">
            <a:spLocks noGrp="1"/>
          </p:cNvSpPr>
          <p:nvPr>
            <p:ph type="ctrTitle" idx="3"/>
          </p:nvPr>
        </p:nvSpPr>
        <p:spPr>
          <a:xfrm>
            <a:off x="3531275" y="3373200"/>
            <a:ext cx="20814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838" name="Google Shape;838;p51"/>
          <p:cNvSpPr txBox="1">
            <a:spLocks noGrp="1"/>
          </p:cNvSpPr>
          <p:nvPr>
            <p:ph type="subTitle" idx="4"/>
          </p:nvPr>
        </p:nvSpPr>
        <p:spPr>
          <a:xfrm>
            <a:off x="3531277" y="3712775"/>
            <a:ext cx="2081400" cy="80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39" name="Google Shape;839;p51"/>
          <p:cNvSpPr txBox="1">
            <a:spLocks noGrp="1"/>
          </p:cNvSpPr>
          <p:nvPr>
            <p:ph type="ctrTitle" idx="5"/>
          </p:nvPr>
        </p:nvSpPr>
        <p:spPr>
          <a:xfrm>
            <a:off x="6431331" y="3373200"/>
            <a:ext cx="20814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840" name="Google Shape;840;p51"/>
          <p:cNvSpPr txBox="1">
            <a:spLocks noGrp="1"/>
          </p:cNvSpPr>
          <p:nvPr>
            <p:ph type="subTitle" idx="6"/>
          </p:nvPr>
        </p:nvSpPr>
        <p:spPr>
          <a:xfrm>
            <a:off x="6431329" y="3712775"/>
            <a:ext cx="2081400" cy="80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41" name="Google Shape;841;p51"/>
          <p:cNvSpPr/>
          <p:nvPr/>
        </p:nvSpPr>
        <p:spPr>
          <a:xfrm>
            <a:off x="-114300" y="4877725"/>
            <a:ext cx="9258300" cy="375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8">
    <p:spTree>
      <p:nvGrpSpPr>
        <p:cNvPr id="1" name="Shape 843"/>
        <p:cNvGrpSpPr/>
        <p:nvPr/>
      </p:nvGrpSpPr>
      <p:grpSpPr>
        <a:xfrm>
          <a:off x="0" y="0"/>
          <a:ext cx="0" cy="0"/>
          <a:chOff x="0" y="0"/>
          <a:chExt cx="0" cy="0"/>
        </a:xfrm>
      </p:grpSpPr>
      <p:sp>
        <p:nvSpPr>
          <p:cNvPr id="844" name="Google Shape;844;p52"/>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845" name="Google Shape;845;p52"/>
          <p:cNvSpPr/>
          <p:nvPr/>
        </p:nvSpPr>
        <p:spPr>
          <a:xfrm rot="5400000">
            <a:off x="1895950" y="-2110025"/>
            <a:ext cx="5094900" cy="9097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6" name="Google Shape;846;p52"/>
          <p:cNvGrpSpPr/>
          <p:nvPr/>
        </p:nvGrpSpPr>
        <p:grpSpPr>
          <a:xfrm flipH="1">
            <a:off x="6350182" y="661664"/>
            <a:ext cx="3823739" cy="312683"/>
            <a:chOff x="9422000" y="4481475"/>
            <a:chExt cx="2137600" cy="174800"/>
          </a:xfrm>
        </p:grpSpPr>
        <p:sp>
          <p:nvSpPr>
            <p:cNvPr id="847" name="Google Shape;847;p52"/>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52"/>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52"/>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52"/>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52"/>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52"/>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52"/>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52"/>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52"/>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52"/>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52"/>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52"/>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52"/>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52"/>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52"/>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52"/>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52"/>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52"/>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52"/>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52"/>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52"/>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52"/>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52"/>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52"/>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52"/>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52"/>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52"/>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52"/>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52"/>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52"/>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52"/>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52"/>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52"/>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52"/>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52"/>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52"/>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52"/>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52"/>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52"/>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52"/>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52"/>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52"/>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52"/>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52"/>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52"/>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52"/>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52"/>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52"/>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52"/>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52"/>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52"/>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52"/>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9" name="Google Shape;899;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list 1">
  <p:cSld name="CUSTOM_16">
    <p:spTree>
      <p:nvGrpSpPr>
        <p:cNvPr id="1" name="Shape 900"/>
        <p:cNvGrpSpPr/>
        <p:nvPr/>
      </p:nvGrpSpPr>
      <p:grpSpPr>
        <a:xfrm>
          <a:off x="0" y="0"/>
          <a:ext cx="0" cy="0"/>
          <a:chOff x="0" y="0"/>
          <a:chExt cx="0" cy="0"/>
        </a:xfrm>
      </p:grpSpPr>
      <p:sp>
        <p:nvSpPr>
          <p:cNvPr id="901" name="Google Shape;901;p53"/>
          <p:cNvSpPr/>
          <p:nvPr/>
        </p:nvSpPr>
        <p:spPr>
          <a:xfrm rot="5400000">
            <a:off x="5807700" y="1912350"/>
            <a:ext cx="5506200" cy="131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2" name="Google Shape;902;p53"/>
          <p:cNvGrpSpPr/>
          <p:nvPr/>
        </p:nvGrpSpPr>
        <p:grpSpPr>
          <a:xfrm flipH="1">
            <a:off x="6262107" y="661664"/>
            <a:ext cx="3823739" cy="312683"/>
            <a:chOff x="9422000" y="4481475"/>
            <a:chExt cx="2137600" cy="174800"/>
          </a:xfrm>
        </p:grpSpPr>
        <p:sp>
          <p:nvSpPr>
            <p:cNvPr id="903" name="Google Shape;903;p53"/>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53"/>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53"/>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53"/>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53"/>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53"/>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53"/>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53"/>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53"/>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53"/>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53"/>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53"/>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53"/>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53"/>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53"/>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53"/>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53"/>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53"/>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53"/>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53"/>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53"/>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53"/>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53"/>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53"/>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53"/>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53"/>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53"/>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53"/>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53"/>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53"/>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53"/>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53"/>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53"/>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53"/>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53"/>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53"/>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53"/>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53"/>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53"/>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53"/>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53"/>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53"/>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53"/>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53"/>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53"/>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53"/>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53"/>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53"/>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53"/>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53"/>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53"/>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53"/>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5" name="Google Shape;955;p53"/>
          <p:cNvSpPr/>
          <p:nvPr/>
        </p:nvSpPr>
        <p:spPr>
          <a:xfrm rot="5400000">
            <a:off x="1380175" y="-1594175"/>
            <a:ext cx="5094900" cy="8066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53"/>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957" name="Google Shape;957;p53"/>
          <p:cNvSpPr txBox="1">
            <a:spLocks noGrp="1"/>
          </p:cNvSpPr>
          <p:nvPr>
            <p:ph type="subTitle" idx="1"/>
          </p:nvPr>
        </p:nvSpPr>
        <p:spPr>
          <a:xfrm>
            <a:off x="738975" y="1912600"/>
            <a:ext cx="6460200" cy="240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100"/>
              <a:buNone/>
              <a:defRPr sz="1100">
                <a:solidFill>
                  <a:schemeClr val="accent5"/>
                </a:solidFill>
              </a:defRPr>
            </a:lvl1pPr>
            <a:lvl2pPr lvl="1" algn="l">
              <a:lnSpc>
                <a:spcPct val="115000"/>
              </a:lnSpc>
              <a:spcBef>
                <a:spcPts val="1600"/>
              </a:spcBef>
              <a:spcAft>
                <a:spcPts val="0"/>
              </a:spcAft>
              <a:buSzPts val="1100"/>
              <a:buNone/>
              <a:defRPr sz="1100"/>
            </a:lvl2pPr>
            <a:lvl3pPr lvl="2" algn="l">
              <a:lnSpc>
                <a:spcPct val="115000"/>
              </a:lnSpc>
              <a:spcBef>
                <a:spcPts val="1600"/>
              </a:spcBef>
              <a:spcAft>
                <a:spcPts val="0"/>
              </a:spcAft>
              <a:buSzPts val="1100"/>
              <a:buNone/>
              <a:defRPr sz="1100"/>
            </a:lvl3pPr>
            <a:lvl4pPr lvl="3" algn="l">
              <a:lnSpc>
                <a:spcPct val="115000"/>
              </a:lnSpc>
              <a:spcBef>
                <a:spcPts val="1600"/>
              </a:spcBef>
              <a:spcAft>
                <a:spcPts val="0"/>
              </a:spcAft>
              <a:buSzPts val="1100"/>
              <a:buNone/>
              <a:defRPr sz="1100"/>
            </a:lvl4pPr>
            <a:lvl5pPr lvl="4" algn="l">
              <a:lnSpc>
                <a:spcPct val="115000"/>
              </a:lnSpc>
              <a:spcBef>
                <a:spcPts val="1600"/>
              </a:spcBef>
              <a:spcAft>
                <a:spcPts val="0"/>
              </a:spcAft>
              <a:buSzPts val="1100"/>
              <a:buNone/>
              <a:defRPr sz="1100"/>
            </a:lvl5pPr>
            <a:lvl6pPr lvl="5" algn="l">
              <a:lnSpc>
                <a:spcPct val="115000"/>
              </a:lnSpc>
              <a:spcBef>
                <a:spcPts val="1600"/>
              </a:spcBef>
              <a:spcAft>
                <a:spcPts val="0"/>
              </a:spcAft>
              <a:buSzPts val="1100"/>
              <a:buNone/>
              <a:defRPr sz="1100"/>
            </a:lvl6pPr>
            <a:lvl7pPr lvl="6" algn="l">
              <a:lnSpc>
                <a:spcPct val="115000"/>
              </a:lnSpc>
              <a:spcBef>
                <a:spcPts val="1600"/>
              </a:spcBef>
              <a:spcAft>
                <a:spcPts val="0"/>
              </a:spcAft>
              <a:buSzPts val="1100"/>
              <a:buNone/>
              <a:defRPr sz="1100"/>
            </a:lvl7pPr>
            <a:lvl8pPr lvl="7" algn="l">
              <a:lnSpc>
                <a:spcPct val="115000"/>
              </a:lnSpc>
              <a:spcBef>
                <a:spcPts val="1600"/>
              </a:spcBef>
              <a:spcAft>
                <a:spcPts val="0"/>
              </a:spcAft>
              <a:buSzPts val="1100"/>
              <a:buNone/>
              <a:defRPr sz="1100"/>
            </a:lvl8pPr>
            <a:lvl9pPr lvl="8" algn="l">
              <a:lnSpc>
                <a:spcPct val="115000"/>
              </a:lnSpc>
              <a:spcBef>
                <a:spcPts val="1600"/>
              </a:spcBef>
              <a:spcAft>
                <a:spcPts val="1600"/>
              </a:spcAft>
              <a:buSzPts val="1100"/>
              <a:buNone/>
              <a:defRPr sz="1100"/>
            </a:lvl9pPr>
          </a:lstStyle>
          <a:p>
            <a:endParaRPr/>
          </a:p>
        </p:txBody>
      </p:sp>
      <p:sp>
        <p:nvSpPr>
          <p:cNvPr id="958" name="Google Shape;958;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959"/>
        <p:cNvGrpSpPr/>
        <p:nvPr/>
      </p:nvGrpSpPr>
      <p:grpSpPr>
        <a:xfrm>
          <a:off x="0" y="0"/>
          <a:ext cx="0" cy="0"/>
          <a:chOff x="0" y="0"/>
          <a:chExt cx="0" cy="0"/>
        </a:xfrm>
      </p:grpSpPr>
      <p:sp>
        <p:nvSpPr>
          <p:cNvPr id="960" name="Google Shape;960;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961"/>
        <p:cNvGrpSpPr/>
        <p:nvPr/>
      </p:nvGrpSpPr>
      <p:grpSpPr>
        <a:xfrm>
          <a:off x="0" y="0"/>
          <a:ext cx="0" cy="0"/>
          <a:chOff x="0" y="0"/>
          <a:chExt cx="0" cy="0"/>
        </a:xfrm>
      </p:grpSpPr>
      <p:sp>
        <p:nvSpPr>
          <p:cNvPr id="962" name="Google Shape;962;p55"/>
          <p:cNvSpPr/>
          <p:nvPr/>
        </p:nvSpPr>
        <p:spPr>
          <a:xfrm rot="5400000">
            <a:off x="-2304210" y="2080950"/>
            <a:ext cx="5506200" cy="98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55"/>
          <p:cNvSpPr/>
          <p:nvPr/>
        </p:nvSpPr>
        <p:spPr>
          <a:xfrm rot="5400000">
            <a:off x="5932411" y="2086050"/>
            <a:ext cx="5506200" cy="971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55"/>
          <p:cNvSpPr/>
          <p:nvPr/>
        </p:nvSpPr>
        <p:spPr>
          <a:xfrm rot="5400000">
            <a:off x="1789200" y="-1730925"/>
            <a:ext cx="5565600" cy="7869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5" name="Google Shape;965;p55"/>
          <p:cNvGrpSpPr/>
          <p:nvPr/>
        </p:nvGrpSpPr>
        <p:grpSpPr>
          <a:xfrm>
            <a:off x="8355436" y="1478060"/>
            <a:ext cx="312682" cy="2193964"/>
            <a:chOff x="8954936" y="1478060"/>
            <a:chExt cx="312682" cy="2193964"/>
          </a:xfrm>
        </p:grpSpPr>
        <p:sp>
          <p:nvSpPr>
            <p:cNvPr id="966" name="Google Shape;966;p55"/>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55"/>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55"/>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55"/>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55"/>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55"/>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55"/>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55"/>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55"/>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55"/>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55"/>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55"/>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55"/>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55"/>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55"/>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55"/>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55"/>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55"/>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55"/>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55"/>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55"/>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55"/>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55"/>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55"/>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55"/>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55"/>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55"/>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55"/>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55"/>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55"/>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6" name="Google Shape;996;p55"/>
          <p:cNvGrpSpPr/>
          <p:nvPr/>
        </p:nvGrpSpPr>
        <p:grpSpPr>
          <a:xfrm>
            <a:off x="478261" y="1478060"/>
            <a:ext cx="312682" cy="2193964"/>
            <a:chOff x="8954936" y="1478060"/>
            <a:chExt cx="312682" cy="2193964"/>
          </a:xfrm>
        </p:grpSpPr>
        <p:sp>
          <p:nvSpPr>
            <p:cNvPr id="997" name="Google Shape;997;p55"/>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55"/>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55"/>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55"/>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55"/>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55"/>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55"/>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55"/>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55"/>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55"/>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55"/>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55"/>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55"/>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55"/>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55"/>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55"/>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55"/>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55"/>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55"/>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55"/>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55"/>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55"/>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55"/>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55"/>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55"/>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55"/>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55"/>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55"/>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55"/>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55"/>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7" name="Google Shape;1027;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CUSTOM_14_1_1">
    <p:spTree>
      <p:nvGrpSpPr>
        <p:cNvPr id="1" name="Shape 1028"/>
        <p:cNvGrpSpPr/>
        <p:nvPr/>
      </p:nvGrpSpPr>
      <p:grpSpPr>
        <a:xfrm>
          <a:off x="0" y="0"/>
          <a:ext cx="0" cy="0"/>
          <a:chOff x="0" y="0"/>
          <a:chExt cx="0" cy="0"/>
        </a:xfrm>
      </p:grpSpPr>
      <p:sp>
        <p:nvSpPr>
          <p:cNvPr id="1029" name="Google Shape;1029;p56"/>
          <p:cNvSpPr/>
          <p:nvPr/>
        </p:nvSpPr>
        <p:spPr>
          <a:xfrm>
            <a:off x="281250" y="-94000"/>
            <a:ext cx="8581500" cy="5398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0" name="Google Shape;1030;p56"/>
          <p:cNvGrpSpPr/>
          <p:nvPr/>
        </p:nvGrpSpPr>
        <p:grpSpPr>
          <a:xfrm flipH="1">
            <a:off x="7268207" y="4830814"/>
            <a:ext cx="3823739" cy="312683"/>
            <a:chOff x="9422000" y="4481475"/>
            <a:chExt cx="2137600" cy="174800"/>
          </a:xfrm>
        </p:grpSpPr>
        <p:sp>
          <p:nvSpPr>
            <p:cNvPr id="1031" name="Google Shape;1031;p56"/>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56"/>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56"/>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56"/>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56"/>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56"/>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56"/>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56"/>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56"/>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56"/>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56"/>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56"/>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56"/>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56"/>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56"/>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56"/>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56"/>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56"/>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56"/>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56"/>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56"/>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56"/>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56"/>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56"/>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56"/>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56"/>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56"/>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56"/>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56"/>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56"/>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56"/>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56"/>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56"/>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56"/>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56"/>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56"/>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56"/>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56"/>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56"/>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56"/>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56"/>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56"/>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56"/>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56"/>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56"/>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56"/>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56"/>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56"/>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56"/>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56"/>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56"/>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56"/>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3" name="Google Shape;1083;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30"/>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0"/>
          <p:cNvSpPr txBox="1">
            <a:spLocks noGrp="1"/>
          </p:cNvSpPr>
          <p:nvPr>
            <p:ph type="title"/>
          </p:nvPr>
        </p:nvSpPr>
        <p:spPr>
          <a:xfrm>
            <a:off x="720000" y="2329825"/>
            <a:ext cx="2497200" cy="1043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06" name="Google Shape;106;p30"/>
          <p:cNvSpPr txBox="1">
            <a:spLocks noGrp="1"/>
          </p:cNvSpPr>
          <p:nvPr>
            <p:ph type="title" idx="2"/>
          </p:nvPr>
        </p:nvSpPr>
        <p:spPr>
          <a:xfrm>
            <a:off x="3369625" y="801450"/>
            <a:ext cx="2325600" cy="179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0"/>
              <a:buFont typeface="Open Sans"/>
              <a:buNone/>
              <a:defRPr sz="14000" b="1" u="none">
                <a:latin typeface="Open Sans"/>
                <a:ea typeface="Open Sans"/>
                <a:cs typeface="Open Sans"/>
                <a:sym typeface="Open Sans"/>
              </a:defRPr>
            </a:lvl1pPr>
            <a:lvl2pPr lvl="1"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a:lnSpc>
                <a:spcPct val="100000"/>
              </a:lnSpc>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endParaRPr/>
          </a:p>
        </p:txBody>
      </p:sp>
      <p:sp>
        <p:nvSpPr>
          <p:cNvPr id="107" name="Google Shape;107;p30"/>
          <p:cNvSpPr txBox="1">
            <a:spLocks noGrp="1"/>
          </p:cNvSpPr>
          <p:nvPr>
            <p:ph type="subTitle" idx="1"/>
          </p:nvPr>
        </p:nvSpPr>
        <p:spPr>
          <a:xfrm>
            <a:off x="720000" y="3415675"/>
            <a:ext cx="2916300" cy="64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8" name="Google Shape;108;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3">
  <p:cSld name="CUSTOM_14_1_1_1">
    <p:spTree>
      <p:nvGrpSpPr>
        <p:cNvPr id="1" name="Shape 1084"/>
        <p:cNvGrpSpPr/>
        <p:nvPr/>
      </p:nvGrpSpPr>
      <p:grpSpPr>
        <a:xfrm>
          <a:off x="0" y="0"/>
          <a:ext cx="0" cy="0"/>
          <a:chOff x="0" y="0"/>
          <a:chExt cx="0" cy="0"/>
        </a:xfrm>
      </p:grpSpPr>
      <p:sp>
        <p:nvSpPr>
          <p:cNvPr id="1085" name="Google Shape;1085;p57"/>
          <p:cNvSpPr/>
          <p:nvPr/>
        </p:nvSpPr>
        <p:spPr>
          <a:xfrm rot="5400000">
            <a:off x="1380175" y="-1594175"/>
            <a:ext cx="5094900" cy="8066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86" name="Google Shape;1086;p57"/>
          <p:cNvGrpSpPr/>
          <p:nvPr/>
        </p:nvGrpSpPr>
        <p:grpSpPr>
          <a:xfrm flipH="1">
            <a:off x="6350182" y="661664"/>
            <a:ext cx="3823739" cy="312683"/>
            <a:chOff x="9422000" y="4481475"/>
            <a:chExt cx="2137600" cy="174800"/>
          </a:xfrm>
        </p:grpSpPr>
        <p:sp>
          <p:nvSpPr>
            <p:cNvPr id="1087" name="Google Shape;1087;p57"/>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57"/>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57"/>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57"/>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57"/>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57"/>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57"/>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57"/>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57"/>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57"/>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57"/>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57"/>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57"/>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57"/>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57"/>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57"/>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57"/>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57"/>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57"/>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57"/>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57"/>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57"/>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57"/>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57"/>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57"/>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57"/>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57"/>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57"/>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57"/>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57"/>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57"/>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57"/>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57"/>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57"/>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57"/>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57"/>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57"/>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57"/>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57"/>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57"/>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57"/>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57"/>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57"/>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57"/>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57"/>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57"/>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57"/>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57"/>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57"/>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57"/>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57"/>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57"/>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9" name="Google Shape;1139;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ockup">
  <p:cSld name="CUSTOM_9">
    <p:spTree>
      <p:nvGrpSpPr>
        <p:cNvPr id="1" name="Shape 109"/>
        <p:cNvGrpSpPr/>
        <p:nvPr/>
      </p:nvGrpSpPr>
      <p:grpSpPr>
        <a:xfrm>
          <a:off x="0" y="0"/>
          <a:ext cx="0" cy="0"/>
          <a:chOff x="0" y="0"/>
          <a:chExt cx="0" cy="0"/>
        </a:xfrm>
      </p:grpSpPr>
      <p:sp>
        <p:nvSpPr>
          <p:cNvPr id="110" name="Google Shape;110;p31"/>
          <p:cNvSpPr/>
          <p:nvPr/>
        </p:nvSpPr>
        <p:spPr>
          <a:xfrm>
            <a:off x="3707550" y="1430100"/>
            <a:ext cx="4971600" cy="2818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1"/>
          <p:cNvSpPr txBox="1">
            <a:spLocks noGrp="1"/>
          </p:cNvSpPr>
          <p:nvPr>
            <p:ph type="title"/>
          </p:nvPr>
        </p:nvSpPr>
        <p:spPr>
          <a:xfrm>
            <a:off x="720000" y="477600"/>
            <a:ext cx="5294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112" name="Google Shape;112;p31"/>
          <p:cNvSpPr txBox="1">
            <a:spLocks noGrp="1"/>
          </p:cNvSpPr>
          <p:nvPr>
            <p:ph type="subTitle" idx="1"/>
          </p:nvPr>
        </p:nvSpPr>
        <p:spPr>
          <a:xfrm>
            <a:off x="6197775" y="2341625"/>
            <a:ext cx="1806300" cy="121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grpSp>
        <p:nvGrpSpPr>
          <p:cNvPr id="113" name="Google Shape;113;p31"/>
          <p:cNvGrpSpPr/>
          <p:nvPr/>
        </p:nvGrpSpPr>
        <p:grpSpPr>
          <a:xfrm flipH="1">
            <a:off x="6262107" y="661664"/>
            <a:ext cx="3823739" cy="312683"/>
            <a:chOff x="9422000" y="4481475"/>
            <a:chExt cx="2137600" cy="174800"/>
          </a:xfrm>
        </p:grpSpPr>
        <p:sp>
          <p:nvSpPr>
            <p:cNvPr id="114" name="Google Shape;114;p31"/>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1"/>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1"/>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1"/>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1"/>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1"/>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1"/>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1"/>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1"/>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1"/>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1"/>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1"/>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1"/>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1"/>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1"/>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1"/>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1"/>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1"/>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1"/>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1"/>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1"/>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1"/>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1"/>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1"/>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1"/>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1"/>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1"/>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1"/>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1"/>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1"/>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1"/>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1"/>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1"/>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1"/>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1"/>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1"/>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1"/>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1"/>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1"/>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1"/>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1"/>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1"/>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1"/>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1"/>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1"/>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1"/>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1"/>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1"/>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1"/>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1"/>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1"/>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 name="Google Shape;166;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169" name="Google Shape;169;p32"/>
          <p:cNvSpPr txBox="1">
            <a:spLocks noGrp="1"/>
          </p:cNvSpPr>
          <p:nvPr>
            <p:ph type="ctrTitle" idx="2"/>
          </p:nvPr>
        </p:nvSpPr>
        <p:spPr>
          <a:xfrm>
            <a:off x="719999" y="28615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70" name="Google Shape;170;p32"/>
          <p:cNvSpPr txBox="1">
            <a:spLocks noGrp="1"/>
          </p:cNvSpPr>
          <p:nvPr>
            <p:ph type="subTitle" idx="1"/>
          </p:nvPr>
        </p:nvSpPr>
        <p:spPr>
          <a:xfrm>
            <a:off x="720000" y="3201150"/>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71" name="Google Shape;171;p32"/>
          <p:cNvSpPr txBox="1">
            <a:spLocks noGrp="1"/>
          </p:cNvSpPr>
          <p:nvPr>
            <p:ph type="ctrTitle" idx="3"/>
          </p:nvPr>
        </p:nvSpPr>
        <p:spPr>
          <a:xfrm>
            <a:off x="3446099" y="28615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72" name="Google Shape;172;p32"/>
          <p:cNvSpPr txBox="1">
            <a:spLocks noGrp="1"/>
          </p:cNvSpPr>
          <p:nvPr>
            <p:ph type="subTitle" idx="4"/>
          </p:nvPr>
        </p:nvSpPr>
        <p:spPr>
          <a:xfrm>
            <a:off x="3446100" y="3201150"/>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73" name="Google Shape;173;p32"/>
          <p:cNvSpPr txBox="1">
            <a:spLocks noGrp="1"/>
          </p:cNvSpPr>
          <p:nvPr>
            <p:ph type="ctrTitle" idx="5"/>
          </p:nvPr>
        </p:nvSpPr>
        <p:spPr>
          <a:xfrm>
            <a:off x="6172199" y="2861574"/>
            <a:ext cx="2251800" cy="502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74" name="Google Shape;174;p32"/>
          <p:cNvSpPr txBox="1">
            <a:spLocks noGrp="1"/>
          </p:cNvSpPr>
          <p:nvPr>
            <p:ph type="subTitle" idx="6"/>
          </p:nvPr>
        </p:nvSpPr>
        <p:spPr>
          <a:xfrm>
            <a:off x="6172200" y="3201150"/>
            <a:ext cx="2251800" cy="7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5"/>
              </a:buClr>
              <a:buSzPts val="1400"/>
              <a:buNone/>
              <a:defRPr sz="1400">
                <a:solidFill>
                  <a:schemeClr val="accent5"/>
                </a:solidFill>
              </a:defRPr>
            </a:lvl1pPr>
            <a:lvl2pPr lvl="1" algn="l">
              <a:lnSpc>
                <a:spcPct val="100000"/>
              </a:lnSpc>
              <a:spcBef>
                <a:spcPts val="0"/>
              </a:spcBef>
              <a:spcAft>
                <a:spcPts val="0"/>
              </a:spcAft>
              <a:buClr>
                <a:schemeClr val="accent5"/>
              </a:buClr>
              <a:buSzPts val="1400"/>
              <a:buNone/>
              <a:defRPr>
                <a:solidFill>
                  <a:schemeClr val="accent5"/>
                </a:solidFill>
              </a:defRPr>
            </a:lvl2pPr>
            <a:lvl3pPr lvl="2" algn="l">
              <a:lnSpc>
                <a:spcPct val="100000"/>
              </a:lnSpc>
              <a:spcBef>
                <a:spcPts val="0"/>
              </a:spcBef>
              <a:spcAft>
                <a:spcPts val="0"/>
              </a:spcAft>
              <a:buClr>
                <a:schemeClr val="accent5"/>
              </a:buClr>
              <a:buSzPts val="1400"/>
              <a:buNone/>
              <a:defRPr>
                <a:solidFill>
                  <a:schemeClr val="accent5"/>
                </a:solidFill>
              </a:defRPr>
            </a:lvl3pPr>
            <a:lvl4pPr lvl="3" algn="l">
              <a:lnSpc>
                <a:spcPct val="100000"/>
              </a:lnSpc>
              <a:spcBef>
                <a:spcPts val="0"/>
              </a:spcBef>
              <a:spcAft>
                <a:spcPts val="0"/>
              </a:spcAft>
              <a:buClr>
                <a:schemeClr val="accent5"/>
              </a:buClr>
              <a:buSzPts val="1400"/>
              <a:buNone/>
              <a:defRPr>
                <a:solidFill>
                  <a:schemeClr val="accent5"/>
                </a:solidFill>
              </a:defRPr>
            </a:lvl4pPr>
            <a:lvl5pPr lvl="4" algn="l">
              <a:lnSpc>
                <a:spcPct val="100000"/>
              </a:lnSpc>
              <a:spcBef>
                <a:spcPts val="0"/>
              </a:spcBef>
              <a:spcAft>
                <a:spcPts val="0"/>
              </a:spcAft>
              <a:buClr>
                <a:schemeClr val="accent5"/>
              </a:buClr>
              <a:buSzPts val="1400"/>
              <a:buNone/>
              <a:defRPr>
                <a:solidFill>
                  <a:schemeClr val="accent5"/>
                </a:solidFill>
              </a:defRPr>
            </a:lvl5pPr>
            <a:lvl6pPr lvl="5" algn="l">
              <a:lnSpc>
                <a:spcPct val="100000"/>
              </a:lnSpc>
              <a:spcBef>
                <a:spcPts val="0"/>
              </a:spcBef>
              <a:spcAft>
                <a:spcPts val="0"/>
              </a:spcAft>
              <a:buClr>
                <a:schemeClr val="accent5"/>
              </a:buClr>
              <a:buSzPts val="1400"/>
              <a:buNone/>
              <a:defRPr>
                <a:solidFill>
                  <a:schemeClr val="accent5"/>
                </a:solidFill>
              </a:defRPr>
            </a:lvl6pPr>
            <a:lvl7pPr lvl="6" algn="l">
              <a:lnSpc>
                <a:spcPct val="100000"/>
              </a:lnSpc>
              <a:spcBef>
                <a:spcPts val="0"/>
              </a:spcBef>
              <a:spcAft>
                <a:spcPts val="0"/>
              </a:spcAft>
              <a:buClr>
                <a:schemeClr val="accent5"/>
              </a:buClr>
              <a:buSzPts val="1400"/>
              <a:buNone/>
              <a:defRPr>
                <a:solidFill>
                  <a:schemeClr val="accent5"/>
                </a:solidFill>
              </a:defRPr>
            </a:lvl7pPr>
            <a:lvl8pPr lvl="7" algn="l">
              <a:lnSpc>
                <a:spcPct val="100000"/>
              </a:lnSpc>
              <a:spcBef>
                <a:spcPts val="0"/>
              </a:spcBef>
              <a:spcAft>
                <a:spcPts val="0"/>
              </a:spcAft>
              <a:buClr>
                <a:schemeClr val="accent5"/>
              </a:buClr>
              <a:buSzPts val="1400"/>
              <a:buNone/>
              <a:defRPr>
                <a:solidFill>
                  <a:schemeClr val="accent5"/>
                </a:solidFill>
              </a:defRPr>
            </a:lvl8pPr>
            <a:lvl9pPr lvl="8" algn="l">
              <a:lnSpc>
                <a:spcPct val="100000"/>
              </a:lnSpc>
              <a:spcBef>
                <a:spcPts val="0"/>
              </a:spcBef>
              <a:spcAft>
                <a:spcPts val="0"/>
              </a:spcAft>
              <a:buClr>
                <a:schemeClr val="accent5"/>
              </a:buClr>
              <a:buSzPts val="1400"/>
              <a:buNone/>
              <a:defRPr>
                <a:solidFill>
                  <a:schemeClr val="accent5"/>
                </a:solidFill>
              </a:defRPr>
            </a:lvl9pPr>
          </a:lstStyle>
          <a:p>
            <a:endParaRPr/>
          </a:p>
        </p:txBody>
      </p:sp>
      <p:grpSp>
        <p:nvGrpSpPr>
          <p:cNvPr id="175" name="Google Shape;175;p32"/>
          <p:cNvGrpSpPr/>
          <p:nvPr/>
        </p:nvGrpSpPr>
        <p:grpSpPr>
          <a:xfrm flipH="1">
            <a:off x="6350182" y="661664"/>
            <a:ext cx="3823739" cy="312683"/>
            <a:chOff x="9422000" y="4481475"/>
            <a:chExt cx="2137600" cy="174800"/>
          </a:xfrm>
        </p:grpSpPr>
        <p:sp>
          <p:nvSpPr>
            <p:cNvPr id="176" name="Google Shape;176;p32"/>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2"/>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2"/>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2"/>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2"/>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2"/>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2"/>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2"/>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2"/>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2"/>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2"/>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2"/>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2"/>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2"/>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2"/>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2"/>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2"/>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2"/>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2"/>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2"/>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2"/>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2"/>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2"/>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2"/>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2"/>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2"/>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2"/>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2"/>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2"/>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2"/>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2"/>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2"/>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2"/>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2"/>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2"/>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2"/>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2"/>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2"/>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2"/>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2"/>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2"/>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2"/>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2"/>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2"/>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2"/>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2"/>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2"/>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2"/>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2"/>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2"/>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2"/>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2"/>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28" name="Google Shape;228;p32"/>
          <p:cNvCxnSpPr/>
          <p:nvPr/>
        </p:nvCxnSpPr>
        <p:spPr>
          <a:xfrm>
            <a:off x="-61775" y="4989050"/>
            <a:ext cx="9298500" cy="0"/>
          </a:xfrm>
          <a:prstGeom prst="straightConnector1">
            <a:avLst/>
          </a:prstGeom>
          <a:noFill/>
          <a:ln w="19050" cap="flat" cmpd="sng">
            <a:solidFill>
              <a:schemeClr val="dk1"/>
            </a:solidFill>
            <a:prstDash val="solid"/>
            <a:round/>
            <a:headEnd type="none" w="sm" len="sm"/>
            <a:tailEnd type="none" w="sm" len="sm"/>
          </a:ln>
        </p:spPr>
      </p:cxnSp>
      <p:sp>
        <p:nvSpPr>
          <p:cNvPr id="229" name="Google Shape;229;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720000" y="1260000"/>
            <a:ext cx="3353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32" name="Google Shape;232;p33"/>
          <p:cNvSpPr txBox="1">
            <a:spLocks noGrp="1"/>
          </p:cNvSpPr>
          <p:nvPr>
            <p:ph type="subTitle" idx="1"/>
          </p:nvPr>
        </p:nvSpPr>
        <p:spPr>
          <a:xfrm>
            <a:off x="729500" y="2143500"/>
            <a:ext cx="3353700" cy="174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sp>
        <p:nvSpPr>
          <p:cNvPr id="233" name="Google Shape;233;p33"/>
          <p:cNvSpPr/>
          <p:nvPr/>
        </p:nvSpPr>
        <p:spPr>
          <a:xfrm>
            <a:off x="-402275" y="416400"/>
            <a:ext cx="9265800" cy="4327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37" name="Google Shape;237;p34"/>
          <p:cNvSpPr txBox="1">
            <a:spLocks noGrp="1"/>
          </p:cNvSpPr>
          <p:nvPr>
            <p:ph type="ctrTitle" idx="2"/>
          </p:nvPr>
        </p:nvSpPr>
        <p:spPr>
          <a:xfrm>
            <a:off x="720000" y="31663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38" name="Google Shape;238;p34"/>
          <p:cNvSpPr txBox="1">
            <a:spLocks noGrp="1"/>
          </p:cNvSpPr>
          <p:nvPr>
            <p:ph type="subTitle" idx="1"/>
          </p:nvPr>
        </p:nvSpPr>
        <p:spPr>
          <a:xfrm>
            <a:off x="720000" y="3505950"/>
            <a:ext cx="1902300" cy="9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39" name="Google Shape;239;p34"/>
          <p:cNvSpPr txBox="1">
            <a:spLocks noGrp="1"/>
          </p:cNvSpPr>
          <p:nvPr>
            <p:ph type="ctrTitle" idx="3"/>
          </p:nvPr>
        </p:nvSpPr>
        <p:spPr>
          <a:xfrm>
            <a:off x="3620861" y="31663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40" name="Google Shape;240;p34"/>
          <p:cNvSpPr txBox="1">
            <a:spLocks noGrp="1"/>
          </p:cNvSpPr>
          <p:nvPr>
            <p:ph type="subTitle" idx="4"/>
          </p:nvPr>
        </p:nvSpPr>
        <p:spPr>
          <a:xfrm>
            <a:off x="3620862" y="3505950"/>
            <a:ext cx="1902300" cy="9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41" name="Google Shape;241;p34"/>
          <p:cNvSpPr txBox="1">
            <a:spLocks noGrp="1"/>
          </p:cNvSpPr>
          <p:nvPr>
            <p:ph type="ctrTitle" idx="5"/>
          </p:nvPr>
        </p:nvSpPr>
        <p:spPr>
          <a:xfrm>
            <a:off x="6521698" y="3166375"/>
            <a:ext cx="1902300" cy="502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42" name="Google Shape;242;p34"/>
          <p:cNvSpPr txBox="1">
            <a:spLocks noGrp="1"/>
          </p:cNvSpPr>
          <p:nvPr>
            <p:ph type="subTitle" idx="6"/>
          </p:nvPr>
        </p:nvSpPr>
        <p:spPr>
          <a:xfrm>
            <a:off x="6521700" y="3505950"/>
            <a:ext cx="1902300" cy="96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400">
                <a:solidFill>
                  <a:schemeClr val="accent5"/>
                </a:solidFill>
              </a:defRPr>
            </a:lvl1pPr>
            <a:lvl2pPr lvl="1" algn="ctr">
              <a:lnSpc>
                <a:spcPct val="100000"/>
              </a:lnSpc>
              <a:spcBef>
                <a:spcPts val="0"/>
              </a:spcBef>
              <a:spcAft>
                <a:spcPts val="0"/>
              </a:spcAft>
              <a:buClr>
                <a:schemeClr val="accent5"/>
              </a:buClr>
              <a:buSzPts val="1400"/>
              <a:buNone/>
              <a:defRPr>
                <a:solidFill>
                  <a:schemeClr val="accent5"/>
                </a:solidFill>
              </a:defRPr>
            </a:lvl2pPr>
            <a:lvl3pPr lvl="2" algn="ctr">
              <a:lnSpc>
                <a:spcPct val="100000"/>
              </a:lnSpc>
              <a:spcBef>
                <a:spcPts val="0"/>
              </a:spcBef>
              <a:spcAft>
                <a:spcPts val="0"/>
              </a:spcAft>
              <a:buClr>
                <a:schemeClr val="accent5"/>
              </a:buClr>
              <a:buSzPts val="1400"/>
              <a:buNone/>
              <a:defRPr>
                <a:solidFill>
                  <a:schemeClr val="accent5"/>
                </a:solidFill>
              </a:defRPr>
            </a:lvl3pPr>
            <a:lvl4pPr lvl="3" algn="ctr">
              <a:lnSpc>
                <a:spcPct val="100000"/>
              </a:lnSpc>
              <a:spcBef>
                <a:spcPts val="0"/>
              </a:spcBef>
              <a:spcAft>
                <a:spcPts val="0"/>
              </a:spcAft>
              <a:buClr>
                <a:schemeClr val="accent5"/>
              </a:buClr>
              <a:buSzPts val="1400"/>
              <a:buNone/>
              <a:defRPr>
                <a:solidFill>
                  <a:schemeClr val="accent5"/>
                </a:solidFill>
              </a:defRPr>
            </a:lvl4pPr>
            <a:lvl5pPr lvl="4" algn="ctr">
              <a:lnSpc>
                <a:spcPct val="100000"/>
              </a:lnSpc>
              <a:spcBef>
                <a:spcPts val="0"/>
              </a:spcBef>
              <a:spcAft>
                <a:spcPts val="0"/>
              </a:spcAft>
              <a:buClr>
                <a:schemeClr val="accent5"/>
              </a:buClr>
              <a:buSzPts val="1400"/>
              <a:buNone/>
              <a:defRPr>
                <a:solidFill>
                  <a:schemeClr val="accent5"/>
                </a:solidFill>
              </a:defRPr>
            </a:lvl5pPr>
            <a:lvl6pPr lvl="5" algn="ctr">
              <a:lnSpc>
                <a:spcPct val="100000"/>
              </a:lnSpc>
              <a:spcBef>
                <a:spcPts val="0"/>
              </a:spcBef>
              <a:spcAft>
                <a:spcPts val="0"/>
              </a:spcAft>
              <a:buClr>
                <a:schemeClr val="accent5"/>
              </a:buClr>
              <a:buSzPts val="1400"/>
              <a:buNone/>
              <a:defRPr>
                <a:solidFill>
                  <a:schemeClr val="accent5"/>
                </a:solidFill>
              </a:defRPr>
            </a:lvl6pPr>
            <a:lvl7pPr lvl="6" algn="ctr">
              <a:lnSpc>
                <a:spcPct val="100000"/>
              </a:lnSpc>
              <a:spcBef>
                <a:spcPts val="0"/>
              </a:spcBef>
              <a:spcAft>
                <a:spcPts val="0"/>
              </a:spcAft>
              <a:buClr>
                <a:schemeClr val="accent5"/>
              </a:buClr>
              <a:buSzPts val="1400"/>
              <a:buNone/>
              <a:defRPr>
                <a:solidFill>
                  <a:schemeClr val="accent5"/>
                </a:solidFill>
              </a:defRPr>
            </a:lvl7pPr>
            <a:lvl8pPr lvl="7" algn="ctr">
              <a:lnSpc>
                <a:spcPct val="100000"/>
              </a:lnSpc>
              <a:spcBef>
                <a:spcPts val="0"/>
              </a:spcBef>
              <a:spcAft>
                <a:spcPts val="0"/>
              </a:spcAft>
              <a:buClr>
                <a:schemeClr val="accent5"/>
              </a:buClr>
              <a:buSzPts val="1400"/>
              <a:buNone/>
              <a:defRPr>
                <a:solidFill>
                  <a:schemeClr val="accent5"/>
                </a:solidFill>
              </a:defRPr>
            </a:lvl8pPr>
            <a:lvl9pPr lvl="8" algn="ctr">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243" name="Google Shape;243;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44"/>
        <p:cNvGrpSpPr/>
        <p:nvPr/>
      </p:nvGrpSpPr>
      <p:grpSpPr>
        <a:xfrm>
          <a:off x="0" y="0"/>
          <a:ext cx="0" cy="0"/>
          <a:chOff x="0" y="0"/>
          <a:chExt cx="0" cy="0"/>
        </a:xfrm>
      </p:grpSpPr>
      <p:sp>
        <p:nvSpPr>
          <p:cNvPr id="245" name="Google Shape;245;p35"/>
          <p:cNvSpPr/>
          <p:nvPr/>
        </p:nvSpPr>
        <p:spPr>
          <a:xfrm>
            <a:off x="281250" y="-94000"/>
            <a:ext cx="8581500" cy="5398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5"/>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grpSp>
        <p:nvGrpSpPr>
          <p:cNvPr id="247" name="Google Shape;247;p35"/>
          <p:cNvGrpSpPr/>
          <p:nvPr/>
        </p:nvGrpSpPr>
        <p:grpSpPr>
          <a:xfrm flipH="1">
            <a:off x="7268207" y="4830814"/>
            <a:ext cx="3823739" cy="312683"/>
            <a:chOff x="9422000" y="4481475"/>
            <a:chExt cx="2137600" cy="174800"/>
          </a:xfrm>
        </p:grpSpPr>
        <p:sp>
          <p:nvSpPr>
            <p:cNvPr id="248" name="Google Shape;248;p35"/>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5"/>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5"/>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5"/>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5"/>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5"/>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5"/>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5"/>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5"/>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5"/>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5"/>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5"/>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5"/>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5"/>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5"/>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5"/>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5"/>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5"/>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5"/>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5"/>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5"/>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5"/>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5"/>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5"/>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5"/>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5"/>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5"/>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5"/>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5"/>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5"/>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35"/>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35"/>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5"/>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5"/>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5"/>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5"/>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5"/>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5"/>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5"/>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5"/>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5"/>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5"/>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5"/>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5"/>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5"/>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5"/>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5"/>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5"/>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5"/>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5"/>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5"/>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5"/>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0" name="Google Shape;300;p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1"/>
        <p:cNvGrpSpPr/>
        <p:nvPr/>
      </p:nvGrpSpPr>
      <p:grpSpPr>
        <a:xfrm>
          <a:off x="0" y="0"/>
          <a:ext cx="0" cy="0"/>
          <a:chOff x="0" y="0"/>
          <a:chExt cx="0" cy="0"/>
        </a:xfrm>
      </p:grpSpPr>
      <p:sp>
        <p:nvSpPr>
          <p:cNvPr id="302" name="Google Shape;302;p36"/>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2pPr>
            <a:lvl3pPr lvl="2"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3pPr>
            <a:lvl4pPr lvl="3"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4pPr>
            <a:lvl5pPr lvl="4"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5pPr>
            <a:lvl6pPr lvl="5"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6pPr>
            <a:lvl7pPr lvl="6"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7pPr>
            <a:lvl8pPr lvl="7"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8pPr>
            <a:lvl9pPr lvl="8" algn="l">
              <a:lnSpc>
                <a:spcPct val="100000"/>
              </a:lnSpc>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303" name="Google Shape;303;p36"/>
          <p:cNvSpPr/>
          <p:nvPr/>
        </p:nvSpPr>
        <p:spPr>
          <a:xfrm rot="5400000">
            <a:off x="1380175" y="-1594175"/>
            <a:ext cx="5094900" cy="8066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4" name="Google Shape;304;p36"/>
          <p:cNvGrpSpPr/>
          <p:nvPr/>
        </p:nvGrpSpPr>
        <p:grpSpPr>
          <a:xfrm flipH="1">
            <a:off x="6350182" y="661664"/>
            <a:ext cx="3823739" cy="312683"/>
            <a:chOff x="9422000" y="4481475"/>
            <a:chExt cx="2137600" cy="174800"/>
          </a:xfrm>
        </p:grpSpPr>
        <p:sp>
          <p:nvSpPr>
            <p:cNvPr id="305" name="Google Shape;305;p36"/>
            <p:cNvSpPr/>
            <p:nvPr/>
          </p:nvSpPr>
          <p:spPr>
            <a:xfrm rot="5400000">
              <a:off x="114600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6"/>
            <p:cNvSpPr/>
            <p:nvPr/>
          </p:nvSpPr>
          <p:spPr>
            <a:xfrm rot="5400000">
              <a:off x="114189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6"/>
            <p:cNvSpPr/>
            <p:nvPr/>
          </p:nvSpPr>
          <p:spPr>
            <a:xfrm rot="5400000">
              <a:off x="113772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6"/>
            <p:cNvSpPr/>
            <p:nvPr/>
          </p:nvSpPr>
          <p:spPr>
            <a:xfrm rot="5400000">
              <a:off x="113354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6"/>
            <p:cNvSpPr/>
            <p:nvPr/>
          </p:nvSpPr>
          <p:spPr>
            <a:xfrm rot="5400000">
              <a:off x="11294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6"/>
            <p:cNvSpPr/>
            <p:nvPr/>
          </p:nvSpPr>
          <p:spPr>
            <a:xfrm rot="5400000">
              <a:off x="1125257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6"/>
            <p:cNvSpPr/>
            <p:nvPr/>
          </p:nvSpPr>
          <p:spPr>
            <a:xfrm rot="5400000">
              <a:off x="112107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6"/>
            <p:cNvSpPr/>
            <p:nvPr/>
          </p:nvSpPr>
          <p:spPr>
            <a:xfrm rot="5400000">
              <a:off x="111701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6"/>
            <p:cNvSpPr/>
            <p:nvPr/>
          </p:nvSpPr>
          <p:spPr>
            <a:xfrm rot="5400000">
              <a:off x="111283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6"/>
            <p:cNvSpPr/>
            <p:nvPr/>
          </p:nvSpPr>
          <p:spPr>
            <a:xfrm rot="5400000">
              <a:off x="1108767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6"/>
            <p:cNvSpPr/>
            <p:nvPr/>
          </p:nvSpPr>
          <p:spPr>
            <a:xfrm rot="5400000">
              <a:off x="110455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6"/>
            <p:cNvSpPr/>
            <p:nvPr/>
          </p:nvSpPr>
          <p:spPr>
            <a:xfrm rot="5400000">
              <a:off x="110040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6"/>
            <p:cNvSpPr/>
            <p:nvPr/>
          </p:nvSpPr>
          <p:spPr>
            <a:xfrm rot="5400000">
              <a:off x="10963050"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6"/>
            <p:cNvSpPr/>
            <p:nvPr/>
          </p:nvSpPr>
          <p:spPr>
            <a:xfrm rot="5400000">
              <a:off x="109212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6"/>
            <p:cNvSpPr/>
            <p:nvPr/>
          </p:nvSpPr>
          <p:spPr>
            <a:xfrm rot="5400000">
              <a:off x="108802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6"/>
            <p:cNvSpPr/>
            <p:nvPr/>
          </p:nvSpPr>
          <p:spPr>
            <a:xfrm rot="5400000">
              <a:off x="1083842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6"/>
            <p:cNvSpPr/>
            <p:nvPr/>
          </p:nvSpPr>
          <p:spPr>
            <a:xfrm rot="5400000">
              <a:off x="107966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6"/>
            <p:cNvSpPr/>
            <p:nvPr/>
          </p:nvSpPr>
          <p:spPr>
            <a:xfrm rot="5400000">
              <a:off x="10755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6"/>
            <p:cNvSpPr/>
            <p:nvPr/>
          </p:nvSpPr>
          <p:spPr>
            <a:xfrm rot="5400000">
              <a:off x="107142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6"/>
            <p:cNvSpPr/>
            <p:nvPr/>
          </p:nvSpPr>
          <p:spPr>
            <a:xfrm rot="5400000">
              <a:off x="10672400"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6"/>
            <p:cNvSpPr/>
            <p:nvPr/>
          </p:nvSpPr>
          <p:spPr>
            <a:xfrm rot="5400000">
              <a:off x="1063175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6"/>
            <p:cNvSpPr/>
            <p:nvPr/>
          </p:nvSpPr>
          <p:spPr>
            <a:xfrm rot="5400000">
              <a:off x="1058957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6"/>
            <p:cNvSpPr/>
            <p:nvPr/>
          </p:nvSpPr>
          <p:spPr>
            <a:xfrm rot="5400000">
              <a:off x="1054891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6"/>
            <p:cNvSpPr/>
            <p:nvPr/>
          </p:nvSpPr>
          <p:spPr>
            <a:xfrm rot="5400000">
              <a:off x="105071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6"/>
            <p:cNvSpPr/>
            <p:nvPr/>
          </p:nvSpPr>
          <p:spPr>
            <a:xfrm rot="5400000">
              <a:off x="10465325"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6"/>
            <p:cNvSpPr/>
            <p:nvPr/>
          </p:nvSpPr>
          <p:spPr>
            <a:xfrm rot="5400000">
              <a:off x="10424300"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6"/>
            <p:cNvSpPr/>
            <p:nvPr/>
          </p:nvSpPr>
          <p:spPr>
            <a:xfrm rot="5400000">
              <a:off x="1038250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6"/>
            <p:cNvSpPr/>
            <p:nvPr/>
          </p:nvSpPr>
          <p:spPr>
            <a:xfrm rot="5400000">
              <a:off x="1034185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6"/>
            <p:cNvSpPr/>
            <p:nvPr/>
          </p:nvSpPr>
          <p:spPr>
            <a:xfrm rot="5400000">
              <a:off x="103000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6"/>
            <p:cNvSpPr/>
            <p:nvPr/>
          </p:nvSpPr>
          <p:spPr>
            <a:xfrm rot="5400000">
              <a:off x="1025825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6"/>
            <p:cNvSpPr/>
            <p:nvPr/>
          </p:nvSpPr>
          <p:spPr>
            <a:xfrm rot="5400000">
              <a:off x="1021722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6"/>
            <p:cNvSpPr/>
            <p:nvPr/>
          </p:nvSpPr>
          <p:spPr>
            <a:xfrm rot="5400000">
              <a:off x="101754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6"/>
            <p:cNvSpPr/>
            <p:nvPr/>
          </p:nvSpPr>
          <p:spPr>
            <a:xfrm rot="5400000">
              <a:off x="1013362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6"/>
            <p:cNvSpPr/>
            <p:nvPr/>
          </p:nvSpPr>
          <p:spPr>
            <a:xfrm rot="5400000">
              <a:off x="10092975" y="4556700"/>
              <a:ext cx="174800" cy="24350"/>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6"/>
            <p:cNvSpPr/>
            <p:nvPr/>
          </p:nvSpPr>
          <p:spPr>
            <a:xfrm rot="5400000">
              <a:off x="1005118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6"/>
            <p:cNvSpPr/>
            <p:nvPr/>
          </p:nvSpPr>
          <p:spPr>
            <a:xfrm rot="5400000">
              <a:off x="100101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6"/>
            <p:cNvSpPr/>
            <p:nvPr/>
          </p:nvSpPr>
          <p:spPr>
            <a:xfrm rot="5400000">
              <a:off x="99683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6"/>
            <p:cNvSpPr/>
            <p:nvPr/>
          </p:nvSpPr>
          <p:spPr>
            <a:xfrm rot="5400000">
              <a:off x="9926563"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6"/>
            <p:cNvSpPr/>
            <p:nvPr/>
          </p:nvSpPr>
          <p:spPr>
            <a:xfrm rot="5400000">
              <a:off x="9885900"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6"/>
            <p:cNvSpPr/>
            <p:nvPr/>
          </p:nvSpPr>
          <p:spPr>
            <a:xfrm rot="5400000">
              <a:off x="9844125"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6"/>
            <p:cNvSpPr/>
            <p:nvPr/>
          </p:nvSpPr>
          <p:spPr>
            <a:xfrm rot="5400000">
              <a:off x="98030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6"/>
            <p:cNvSpPr/>
            <p:nvPr/>
          </p:nvSpPr>
          <p:spPr>
            <a:xfrm rot="5400000">
              <a:off x="97613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6"/>
            <p:cNvSpPr/>
            <p:nvPr/>
          </p:nvSpPr>
          <p:spPr>
            <a:xfrm rot="5400000">
              <a:off x="9719500" y="4556325"/>
              <a:ext cx="174800" cy="25100"/>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6"/>
            <p:cNvSpPr/>
            <p:nvPr/>
          </p:nvSpPr>
          <p:spPr>
            <a:xfrm rot="5400000">
              <a:off x="9678838" y="4556713"/>
              <a:ext cx="174800" cy="24325"/>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6"/>
            <p:cNvSpPr/>
            <p:nvPr/>
          </p:nvSpPr>
          <p:spPr>
            <a:xfrm rot="5400000">
              <a:off x="9637050"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6"/>
            <p:cNvSpPr/>
            <p:nvPr/>
          </p:nvSpPr>
          <p:spPr>
            <a:xfrm rot="5400000">
              <a:off x="9595250" y="4556700"/>
              <a:ext cx="174800" cy="24350"/>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6"/>
            <p:cNvSpPr/>
            <p:nvPr/>
          </p:nvSpPr>
          <p:spPr>
            <a:xfrm rot="5400000">
              <a:off x="9554225" y="4556700"/>
              <a:ext cx="174800" cy="24350"/>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6"/>
            <p:cNvSpPr/>
            <p:nvPr/>
          </p:nvSpPr>
          <p:spPr>
            <a:xfrm rot="5400000">
              <a:off x="9512425" y="4556700"/>
              <a:ext cx="174800" cy="24350"/>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6"/>
            <p:cNvSpPr/>
            <p:nvPr/>
          </p:nvSpPr>
          <p:spPr>
            <a:xfrm rot="5400000">
              <a:off x="9471775" y="4556325"/>
              <a:ext cx="174800" cy="25100"/>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6"/>
            <p:cNvSpPr/>
            <p:nvPr/>
          </p:nvSpPr>
          <p:spPr>
            <a:xfrm rot="5400000">
              <a:off x="94299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6"/>
            <p:cNvSpPr/>
            <p:nvPr/>
          </p:nvSpPr>
          <p:spPr>
            <a:xfrm rot="5400000">
              <a:off x="9388175" y="4556325"/>
              <a:ext cx="174800" cy="25100"/>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6"/>
            <p:cNvSpPr/>
            <p:nvPr/>
          </p:nvSpPr>
          <p:spPr>
            <a:xfrm rot="5400000">
              <a:off x="9347150" y="4556325"/>
              <a:ext cx="174800" cy="25100"/>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7" name="Google Shape;357;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2pPr>
            <a:lvl3pPr marR="0" lvl="2"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3pPr>
            <a:lvl4pPr marR="0" lvl="3"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4pPr>
            <a:lvl5pPr marR="0" lvl="4"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5pPr>
            <a:lvl6pPr marR="0" lvl="5"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6pPr>
            <a:lvl7pPr marR="0" lvl="6"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7pPr>
            <a:lvl8pPr marR="0" lvl="7"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8pPr>
            <a:lvl9pPr marR="0" lvl="8" algn="l" rtl="0">
              <a:lnSpc>
                <a:spcPct val="100000"/>
              </a:lnSpc>
              <a:spcBef>
                <a:spcPts val="0"/>
              </a:spcBef>
              <a:spcAft>
                <a:spcPts val="0"/>
              </a:spcAft>
              <a:buClr>
                <a:schemeClr val="dk1"/>
              </a:buClr>
              <a:buSzPts val="2800"/>
              <a:buFont typeface="Staatliches"/>
              <a:buNone/>
              <a:defRPr sz="2800" b="0" i="0" u="sng" strike="noStrike" cap="none">
                <a:solidFill>
                  <a:schemeClr val="dk1"/>
                </a:solidFill>
                <a:latin typeface="Staatliches"/>
                <a:ea typeface="Staatliches"/>
                <a:cs typeface="Staatliches"/>
                <a:sym typeface="Staatliches"/>
              </a:defRPr>
            </a:lvl9pPr>
          </a:lstStyle>
          <a:p>
            <a:endParaRPr/>
          </a:p>
        </p:txBody>
      </p:sp>
      <p:sp>
        <p:nvSpPr>
          <p:cNvPr id="7" name="Google Shape;7;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5"/>
              </a:buClr>
              <a:buSzPts val="1800"/>
              <a:buFont typeface="Open Sans"/>
              <a:buChar char="●"/>
              <a:defRPr sz="1800" b="0" i="0" u="none" strike="noStrike" cap="none">
                <a:solidFill>
                  <a:schemeClr val="accent5"/>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accent5"/>
              </a:buClr>
              <a:buSzPts val="1400"/>
              <a:buFont typeface="Open Sans"/>
              <a:buChar char="■"/>
              <a:defRPr sz="1400" b="0" i="0" u="none" strike="noStrike" cap="none">
                <a:solidFill>
                  <a:schemeClr val="accent5"/>
                </a:solidFill>
                <a:latin typeface="Open Sans"/>
                <a:ea typeface="Open Sans"/>
                <a:cs typeface="Open Sans"/>
                <a:sym typeface="Open Sans"/>
              </a:defRPr>
            </a:lvl9pPr>
          </a:lstStyle>
          <a:p>
            <a:endParaRPr/>
          </a:p>
        </p:txBody>
      </p:sp>
      <p:sp>
        <p:nvSpPr>
          <p:cNvPr id="8" name="Google Shape;8;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www.konaequity.com/company/focal-systems-inc-4393753553/"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grottinilab.com/en/"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c.europa.eu/eurostat/statistics-explained/index.php?title=ICT_specialists_in_employment#ICT_specialists_by_age_group"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researchgate.net/publication/235260529_Shelf_management_of_store_brands_Analysis_of_manufacturers'_perceptio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globenewswire.com/en/news-release/2020/06/30/2055485/0/en/Symphony-RetailAI-included-in-overview-report-by-top-independent-research-firm-on-customer-analytics-providers.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43"/>
        <p:cNvGrpSpPr/>
        <p:nvPr/>
      </p:nvGrpSpPr>
      <p:grpSpPr>
        <a:xfrm>
          <a:off x="0" y="0"/>
          <a:ext cx="0" cy="0"/>
          <a:chOff x="0" y="0"/>
          <a:chExt cx="0" cy="0"/>
        </a:xfrm>
      </p:grpSpPr>
      <p:sp>
        <p:nvSpPr>
          <p:cNvPr id="1144" name="Google Shape;1144;g13b2f5af6ab_6_257"/>
          <p:cNvSpPr txBox="1">
            <a:spLocks noGrp="1"/>
          </p:cNvSpPr>
          <p:nvPr>
            <p:ph type="ctrTitle"/>
          </p:nvPr>
        </p:nvSpPr>
        <p:spPr>
          <a:xfrm>
            <a:off x="720000" y="1250048"/>
            <a:ext cx="5090700" cy="14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5" name="Google Shape;1145;g13b2f5af6ab_6_257"/>
          <p:cNvSpPr txBox="1">
            <a:spLocks noGrp="1"/>
          </p:cNvSpPr>
          <p:nvPr>
            <p:ph type="subTitle" idx="1"/>
          </p:nvPr>
        </p:nvSpPr>
        <p:spPr>
          <a:xfrm>
            <a:off x="720000" y="2984725"/>
            <a:ext cx="3387900" cy="9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46" name="Google Shape;1146;g13b2f5af6ab_6_257"/>
          <p:cNvPicPr preferRelativeResize="0"/>
          <p:nvPr/>
        </p:nvPicPr>
        <p:blipFill>
          <a:blip r:embed="rId3">
            <a:alphaModFix/>
          </a:blip>
          <a:stretch>
            <a:fillRect/>
          </a:stretch>
        </p:blipFill>
        <p:spPr>
          <a:xfrm>
            <a:off x="1" y="0"/>
            <a:ext cx="9144000" cy="5143508"/>
          </a:xfrm>
          <a:prstGeom prst="rect">
            <a:avLst/>
          </a:prstGeom>
          <a:noFill/>
          <a:ln>
            <a:noFill/>
          </a:ln>
        </p:spPr>
      </p:pic>
      <p:sp>
        <p:nvSpPr>
          <p:cNvPr id="1147" name="Google Shape;1147;g13b2f5af6ab_6_2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1</a:t>
            </a:r>
            <a:endParaRPr/>
          </a:p>
          <a:p>
            <a:pPr marL="0" lvl="0" indent="0" algn="ctr" rtl="0">
              <a:spcBef>
                <a:spcPts val="0"/>
              </a:spcBef>
              <a:spcAft>
                <a:spcPts val="0"/>
              </a:spcAft>
              <a:buNone/>
            </a:pPr>
            <a:endParaRPr/>
          </a:p>
          <a:p>
            <a:pPr marL="0" lvl="0" indent="0" algn="l" rtl="0">
              <a:spcBef>
                <a:spcPts val="0"/>
              </a:spcBef>
              <a:spcAft>
                <a:spcPts val="0"/>
              </a:spcAft>
              <a:buClr>
                <a:srgbClr val="000000"/>
              </a:buClr>
              <a:buSzPts val="13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pic>
        <p:nvPicPr>
          <p:cNvPr id="1380" name="Google Shape;1380;p7"/>
          <p:cNvPicPr preferRelativeResize="0"/>
          <p:nvPr/>
        </p:nvPicPr>
        <p:blipFill rotWithShape="1">
          <a:blip r:embed="rId3">
            <a:alphaModFix/>
          </a:blip>
          <a:srcRect r="8465"/>
          <a:stretch/>
        </p:blipFill>
        <p:spPr>
          <a:xfrm>
            <a:off x="5023525" y="1068750"/>
            <a:ext cx="4120476" cy="3006000"/>
          </a:xfrm>
          <a:prstGeom prst="rect">
            <a:avLst/>
          </a:prstGeom>
          <a:noFill/>
          <a:ln>
            <a:noFill/>
          </a:ln>
        </p:spPr>
      </p:pic>
      <p:sp>
        <p:nvSpPr>
          <p:cNvPr id="1381" name="Google Shape;1381;p7"/>
          <p:cNvSpPr/>
          <p:nvPr/>
        </p:nvSpPr>
        <p:spPr>
          <a:xfrm>
            <a:off x="4419600" y="1068750"/>
            <a:ext cx="2779200" cy="3006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7"/>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7"/>
          <p:cNvSpPr txBox="1">
            <a:spLocks noGrp="1"/>
          </p:cNvSpPr>
          <p:nvPr>
            <p:ph type="title"/>
          </p:nvPr>
        </p:nvSpPr>
        <p:spPr>
          <a:xfrm>
            <a:off x="465275" y="1482175"/>
            <a:ext cx="4696500" cy="104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200"/>
              <a:t>Recommendations</a:t>
            </a:r>
            <a:endParaRPr sz="3200"/>
          </a:p>
        </p:txBody>
      </p:sp>
      <p:grpSp>
        <p:nvGrpSpPr>
          <p:cNvPr id="1385" name="Google Shape;1385;p7"/>
          <p:cNvGrpSpPr/>
          <p:nvPr/>
        </p:nvGrpSpPr>
        <p:grpSpPr>
          <a:xfrm>
            <a:off x="5923861" y="1725294"/>
            <a:ext cx="312682" cy="1748105"/>
            <a:chOff x="8954936" y="1923919"/>
            <a:chExt cx="312682" cy="1748105"/>
          </a:xfrm>
        </p:grpSpPr>
        <p:sp>
          <p:nvSpPr>
            <p:cNvPr id="1386" name="Google Shape;1386;p7"/>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7"/>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7"/>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7"/>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7"/>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7"/>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7"/>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7"/>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7"/>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7"/>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7"/>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7"/>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7"/>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7"/>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7"/>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7"/>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7"/>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7"/>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7"/>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7"/>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7"/>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7"/>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7"/>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7"/>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10" name="Google Shape;1410;p7"/>
          <p:cNvCxnSpPr/>
          <p:nvPr/>
        </p:nvCxnSpPr>
        <p:spPr>
          <a:xfrm rot="10800000" flipH="1">
            <a:off x="465275" y="2583150"/>
            <a:ext cx="2766600" cy="16200"/>
          </a:xfrm>
          <a:prstGeom prst="straightConnector1">
            <a:avLst/>
          </a:prstGeom>
          <a:noFill/>
          <a:ln w="28575" cap="flat" cmpd="sng">
            <a:solidFill>
              <a:schemeClr val="dk2"/>
            </a:solidFill>
            <a:prstDash val="solid"/>
            <a:round/>
            <a:headEnd type="none" w="med" len="med"/>
            <a:tailEnd type="none" w="med" len="med"/>
          </a:ln>
        </p:spPr>
      </p:cxnSp>
      <p:sp>
        <p:nvSpPr>
          <p:cNvPr id="1411" name="Google Shape;1411;p7"/>
          <p:cNvSpPr txBox="1"/>
          <p:nvPr/>
        </p:nvSpPr>
        <p:spPr>
          <a:xfrm>
            <a:off x="548625" y="2789325"/>
            <a:ext cx="3342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AutoNum type="arabicPeriod"/>
            </a:pPr>
            <a:r>
              <a:rPr lang="en-US" b="1" dirty="0">
                <a:latin typeface="Open Sans"/>
                <a:ea typeface="Open Sans"/>
                <a:cs typeface="Open Sans"/>
                <a:sym typeface="Open Sans"/>
              </a:rPr>
              <a:t>Redesign Website</a:t>
            </a:r>
            <a:endParaRPr b="1"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Creating Promotional Strategies</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Attending Proposed Events</a:t>
            </a:r>
            <a:endParaRPr dirty="0">
              <a:latin typeface="Open Sans"/>
              <a:ea typeface="Open Sans"/>
              <a:cs typeface="Open Sans"/>
              <a:sym typeface="Open Sans"/>
            </a:endParaRPr>
          </a:p>
        </p:txBody>
      </p:sp>
      <p:sp>
        <p:nvSpPr>
          <p:cNvPr id="1412" name="Google Shape;1412;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g13b750fa28c_1_2417"/>
          <p:cNvSpPr txBox="1">
            <a:spLocks noGrp="1"/>
          </p:cNvSpPr>
          <p:nvPr>
            <p:ph type="title"/>
          </p:nvPr>
        </p:nvSpPr>
        <p:spPr>
          <a:xfrm>
            <a:off x="386275" y="205450"/>
            <a:ext cx="6535200" cy="8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t>Recommendation 1:</a:t>
            </a:r>
            <a:endParaRPr sz="3000"/>
          </a:p>
          <a:p>
            <a:pPr marL="0" lvl="0" indent="0" algn="l" rtl="0">
              <a:lnSpc>
                <a:spcPct val="100000"/>
              </a:lnSpc>
              <a:spcBef>
                <a:spcPts val="0"/>
              </a:spcBef>
              <a:spcAft>
                <a:spcPts val="0"/>
              </a:spcAft>
              <a:buSzPts val="3500"/>
              <a:buNone/>
            </a:pPr>
            <a:r>
              <a:rPr lang="en" sz="3000"/>
              <a:t>Redesign Website</a:t>
            </a:r>
            <a:endParaRPr sz="3000"/>
          </a:p>
        </p:txBody>
      </p:sp>
      <p:sp>
        <p:nvSpPr>
          <p:cNvPr id="1418" name="Google Shape;1418;g13b750fa28c_1_2417"/>
          <p:cNvSpPr txBox="1">
            <a:spLocks noGrp="1"/>
          </p:cNvSpPr>
          <p:nvPr>
            <p:ph type="sldNum" idx="12"/>
          </p:nvPr>
        </p:nvSpPr>
        <p:spPr>
          <a:xfrm>
            <a:off x="8552099" y="4676606"/>
            <a:ext cx="591900" cy="42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11</a:t>
            </a:fld>
            <a:endParaRPr/>
          </a:p>
        </p:txBody>
      </p:sp>
      <p:sp>
        <p:nvSpPr>
          <p:cNvPr id="1419" name="Google Shape;1419;g13b750fa28c_1_2417"/>
          <p:cNvSpPr/>
          <p:nvPr/>
        </p:nvSpPr>
        <p:spPr>
          <a:xfrm>
            <a:off x="1801187" y="2072171"/>
            <a:ext cx="5091300" cy="2375400"/>
          </a:xfrm>
          <a:prstGeom prst="rect">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g13b750fa28c_1_2417"/>
          <p:cNvSpPr txBox="1"/>
          <p:nvPr/>
        </p:nvSpPr>
        <p:spPr>
          <a:xfrm>
            <a:off x="3739907" y="3085033"/>
            <a:ext cx="996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Open Sans"/>
                <a:ea typeface="Open Sans"/>
                <a:cs typeface="Open Sans"/>
                <a:sym typeface="Open Sans"/>
              </a:rPr>
              <a:t>Banner</a:t>
            </a:r>
            <a:endParaRPr sz="1600" b="0" i="0" u="none" strike="noStrike" cap="none">
              <a:solidFill>
                <a:srgbClr val="000000"/>
              </a:solidFill>
              <a:latin typeface="Open Sans"/>
              <a:ea typeface="Open Sans"/>
              <a:cs typeface="Open Sans"/>
              <a:sym typeface="Open Sans"/>
            </a:endParaRPr>
          </a:p>
        </p:txBody>
      </p:sp>
      <p:sp>
        <p:nvSpPr>
          <p:cNvPr id="1421" name="Google Shape;1421;g13b750fa28c_1_2417"/>
          <p:cNvSpPr/>
          <p:nvPr/>
        </p:nvSpPr>
        <p:spPr>
          <a:xfrm>
            <a:off x="3827309" y="4147290"/>
            <a:ext cx="82200" cy="82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g13b750fa28c_1_2417"/>
          <p:cNvSpPr/>
          <p:nvPr/>
        </p:nvSpPr>
        <p:spPr>
          <a:xfrm>
            <a:off x="4012310" y="4147290"/>
            <a:ext cx="82200" cy="8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g13b750fa28c_1_2417"/>
          <p:cNvSpPr/>
          <p:nvPr/>
        </p:nvSpPr>
        <p:spPr>
          <a:xfrm>
            <a:off x="4197310" y="4147290"/>
            <a:ext cx="82200" cy="8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g13b750fa28c_1_2417"/>
          <p:cNvSpPr/>
          <p:nvPr/>
        </p:nvSpPr>
        <p:spPr>
          <a:xfrm>
            <a:off x="4382311" y="4147290"/>
            <a:ext cx="82200" cy="8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g13b750fa28c_1_2417"/>
          <p:cNvSpPr/>
          <p:nvPr/>
        </p:nvSpPr>
        <p:spPr>
          <a:xfrm>
            <a:off x="4567311" y="4147290"/>
            <a:ext cx="82200" cy="8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g13b750fa28c_1_2417"/>
          <p:cNvSpPr txBox="1"/>
          <p:nvPr/>
        </p:nvSpPr>
        <p:spPr>
          <a:xfrm>
            <a:off x="3096452" y="2773065"/>
            <a:ext cx="258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Open Sans"/>
                <a:ea typeface="Open Sans"/>
                <a:cs typeface="Open Sans"/>
                <a:sym typeface="Open Sans"/>
              </a:rPr>
              <a:t>Shelf Management </a:t>
            </a:r>
            <a:endParaRPr sz="1800" b="0" i="0" u="none" strike="noStrike" cap="none">
              <a:solidFill>
                <a:srgbClr val="000000"/>
              </a:solidFill>
              <a:latin typeface="Open Sans"/>
              <a:ea typeface="Open Sans"/>
              <a:cs typeface="Open Sans"/>
              <a:sym typeface="Open Sans"/>
            </a:endParaRPr>
          </a:p>
        </p:txBody>
      </p:sp>
      <p:cxnSp>
        <p:nvCxnSpPr>
          <p:cNvPr id="1427" name="Google Shape;1427;g13b750fa28c_1_2417"/>
          <p:cNvCxnSpPr>
            <a:stCxn id="1420" idx="2"/>
            <a:endCxn id="1421" idx="7"/>
          </p:cNvCxnSpPr>
          <p:nvPr/>
        </p:nvCxnSpPr>
        <p:spPr>
          <a:xfrm flipH="1">
            <a:off x="3897557" y="3516133"/>
            <a:ext cx="340800" cy="643200"/>
          </a:xfrm>
          <a:prstGeom prst="straightConnector1">
            <a:avLst/>
          </a:prstGeom>
          <a:noFill/>
          <a:ln w="9525" cap="flat" cmpd="sng">
            <a:solidFill>
              <a:schemeClr val="dk2"/>
            </a:solidFill>
            <a:prstDash val="solid"/>
            <a:round/>
            <a:headEnd type="none" w="sm" len="sm"/>
            <a:tailEnd type="triangle" w="med" len="med"/>
          </a:ln>
        </p:spPr>
      </p:cxnSp>
      <p:sp>
        <p:nvSpPr>
          <p:cNvPr id="1428" name="Google Shape;1428;g13b750fa28c_1_2417"/>
          <p:cNvSpPr/>
          <p:nvPr/>
        </p:nvSpPr>
        <p:spPr>
          <a:xfrm>
            <a:off x="1997860" y="2204782"/>
            <a:ext cx="340800" cy="359700"/>
          </a:xfrm>
          <a:prstGeom prst="rect">
            <a:avLst/>
          </a:prstGeom>
          <a:solidFill>
            <a:schemeClr val="lt2"/>
          </a:solid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29" name="Google Shape;1429;g13b750fa28c_1_2417"/>
          <p:cNvCxnSpPr>
            <a:endCxn id="1428" idx="1"/>
          </p:cNvCxnSpPr>
          <p:nvPr/>
        </p:nvCxnSpPr>
        <p:spPr>
          <a:xfrm rot="10800000" flipH="1">
            <a:off x="1453060" y="2384632"/>
            <a:ext cx="544800" cy="221100"/>
          </a:xfrm>
          <a:prstGeom prst="straightConnector1">
            <a:avLst/>
          </a:prstGeom>
          <a:noFill/>
          <a:ln w="9525" cap="flat" cmpd="sng">
            <a:solidFill>
              <a:schemeClr val="dk2"/>
            </a:solidFill>
            <a:prstDash val="solid"/>
            <a:round/>
            <a:headEnd type="none" w="sm" len="sm"/>
            <a:tailEnd type="triangle" w="med" len="med"/>
          </a:ln>
        </p:spPr>
      </p:cxnSp>
      <p:sp>
        <p:nvSpPr>
          <p:cNvPr id="1430" name="Google Shape;1430;g13b750fa28c_1_2417"/>
          <p:cNvSpPr txBox="1"/>
          <p:nvPr/>
        </p:nvSpPr>
        <p:spPr>
          <a:xfrm>
            <a:off x="456028" y="2458086"/>
            <a:ext cx="9969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Open Sans"/>
                <a:ea typeface="Open Sans"/>
                <a:cs typeface="Open Sans"/>
                <a:sym typeface="Open Sans"/>
              </a:rPr>
              <a:t>Logo in PNG</a:t>
            </a:r>
            <a:endParaRPr sz="1500" b="0" i="0" u="none" strike="noStrike" cap="none">
              <a:solidFill>
                <a:srgbClr val="000000"/>
              </a:solidFill>
              <a:latin typeface="Open Sans"/>
              <a:ea typeface="Open Sans"/>
              <a:cs typeface="Open Sans"/>
              <a:sym typeface="Open Sans"/>
            </a:endParaRPr>
          </a:p>
        </p:txBody>
      </p:sp>
      <p:cxnSp>
        <p:nvCxnSpPr>
          <p:cNvPr id="1431" name="Google Shape;1431;g13b750fa28c_1_2417"/>
          <p:cNvCxnSpPr/>
          <p:nvPr/>
        </p:nvCxnSpPr>
        <p:spPr>
          <a:xfrm rot="-10739836" flipH="1">
            <a:off x="2632942" y="2343576"/>
            <a:ext cx="257139" cy="5100"/>
          </a:xfrm>
          <a:prstGeom prst="straightConnector1">
            <a:avLst/>
          </a:prstGeom>
          <a:noFill/>
          <a:ln w="9525" cap="flat" cmpd="sng">
            <a:solidFill>
              <a:schemeClr val="dk2"/>
            </a:solidFill>
            <a:prstDash val="solid"/>
            <a:round/>
            <a:headEnd type="none" w="sm" len="sm"/>
            <a:tailEnd type="none" w="sm" len="sm"/>
          </a:ln>
        </p:spPr>
      </p:cxnSp>
      <p:cxnSp>
        <p:nvCxnSpPr>
          <p:cNvPr id="1432" name="Google Shape;1432;g13b750fa28c_1_2417"/>
          <p:cNvCxnSpPr/>
          <p:nvPr/>
        </p:nvCxnSpPr>
        <p:spPr>
          <a:xfrm rot="-10739836" flipH="1">
            <a:off x="3208500" y="2343578"/>
            <a:ext cx="257139" cy="5100"/>
          </a:xfrm>
          <a:prstGeom prst="straightConnector1">
            <a:avLst/>
          </a:prstGeom>
          <a:noFill/>
          <a:ln w="9525" cap="flat" cmpd="sng">
            <a:solidFill>
              <a:schemeClr val="dk2"/>
            </a:solidFill>
            <a:prstDash val="solid"/>
            <a:round/>
            <a:headEnd type="none" w="sm" len="sm"/>
            <a:tailEnd type="none" w="sm" len="sm"/>
          </a:ln>
        </p:spPr>
      </p:cxnSp>
      <p:cxnSp>
        <p:nvCxnSpPr>
          <p:cNvPr id="1433" name="Google Shape;1433;g13b750fa28c_1_2417"/>
          <p:cNvCxnSpPr/>
          <p:nvPr/>
        </p:nvCxnSpPr>
        <p:spPr>
          <a:xfrm rot="-10739836" flipH="1">
            <a:off x="3784058" y="2343578"/>
            <a:ext cx="257139" cy="5100"/>
          </a:xfrm>
          <a:prstGeom prst="straightConnector1">
            <a:avLst/>
          </a:prstGeom>
          <a:noFill/>
          <a:ln w="9525" cap="flat" cmpd="sng">
            <a:solidFill>
              <a:schemeClr val="dk2"/>
            </a:solidFill>
            <a:prstDash val="solid"/>
            <a:round/>
            <a:headEnd type="none" w="sm" len="sm"/>
            <a:tailEnd type="none" w="sm" len="sm"/>
          </a:ln>
        </p:spPr>
      </p:cxnSp>
      <p:cxnSp>
        <p:nvCxnSpPr>
          <p:cNvPr id="1434" name="Google Shape;1434;g13b750fa28c_1_2417"/>
          <p:cNvCxnSpPr/>
          <p:nvPr/>
        </p:nvCxnSpPr>
        <p:spPr>
          <a:xfrm rot="-10739836" flipH="1">
            <a:off x="4277392" y="2343578"/>
            <a:ext cx="257139" cy="5100"/>
          </a:xfrm>
          <a:prstGeom prst="straightConnector1">
            <a:avLst/>
          </a:prstGeom>
          <a:noFill/>
          <a:ln w="9525" cap="flat" cmpd="sng">
            <a:solidFill>
              <a:schemeClr val="dk2"/>
            </a:solidFill>
            <a:prstDash val="solid"/>
            <a:round/>
            <a:headEnd type="none" w="sm" len="sm"/>
            <a:tailEnd type="none" w="sm" len="sm"/>
          </a:ln>
        </p:spPr>
      </p:cxnSp>
      <p:sp>
        <p:nvSpPr>
          <p:cNvPr id="1435" name="Google Shape;1435;g13b750fa28c_1_2417"/>
          <p:cNvSpPr txBox="1"/>
          <p:nvPr/>
        </p:nvSpPr>
        <p:spPr>
          <a:xfrm>
            <a:off x="7399857" y="2934831"/>
            <a:ext cx="9969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Contact   Us</a:t>
            </a:r>
            <a:endParaRPr sz="1400" b="0" i="0" u="none" strike="noStrike" cap="none">
              <a:solidFill>
                <a:srgbClr val="000000"/>
              </a:solidFill>
              <a:latin typeface="Open Sans"/>
              <a:ea typeface="Open Sans"/>
              <a:cs typeface="Open Sans"/>
              <a:sym typeface="Open Sans"/>
            </a:endParaRPr>
          </a:p>
        </p:txBody>
      </p:sp>
      <p:cxnSp>
        <p:nvCxnSpPr>
          <p:cNvPr id="1436" name="Google Shape;1436;g13b750fa28c_1_2417"/>
          <p:cNvCxnSpPr/>
          <p:nvPr/>
        </p:nvCxnSpPr>
        <p:spPr>
          <a:xfrm rot="-10739836" flipH="1">
            <a:off x="5264061" y="2343578"/>
            <a:ext cx="257139" cy="5100"/>
          </a:xfrm>
          <a:prstGeom prst="straightConnector1">
            <a:avLst/>
          </a:prstGeom>
          <a:noFill/>
          <a:ln w="9525" cap="flat" cmpd="sng">
            <a:solidFill>
              <a:schemeClr val="dk2"/>
            </a:solidFill>
            <a:prstDash val="solid"/>
            <a:round/>
            <a:headEnd type="none" w="sm" len="sm"/>
            <a:tailEnd type="none" w="sm" len="sm"/>
          </a:ln>
        </p:spPr>
      </p:cxnSp>
      <p:cxnSp>
        <p:nvCxnSpPr>
          <p:cNvPr id="1437" name="Google Shape;1437;g13b750fa28c_1_2417"/>
          <p:cNvCxnSpPr/>
          <p:nvPr/>
        </p:nvCxnSpPr>
        <p:spPr>
          <a:xfrm>
            <a:off x="2645362" y="1738180"/>
            <a:ext cx="894000" cy="534300"/>
          </a:xfrm>
          <a:prstGeom prst="straightConnector1">
            <a:avLst/>
          </a:prstGeom>
          <a:noFill/>
          <a:ln w="9525" cap="flat" cmpd="sng">
            <a:solidFill>
              <a:schemeClr val="dk2"/>
            </a:solidFill>
            <a:prstDash val="solid"/>
            <a:round/>
            <a:headEnd type="none" w="sm" len="sm"/>
            <a:tailEnd type="triangle" w="med" len="med"/>
          </a:ln>
        </p:spPr>
      </p:cxnSp>
      <p:sp>
        <p:nvSpPr>
          <p:cNvPr id="1438" name="Google Shape;1438;g13b750fa28c_1_2417"/>
          <p:cNvSpPr txBox="1"/>
          <p:nvPr/>
        </p:nvSpPr>
        <p:spPr>
          <a:xfrm>
            <a:off x="1954260" y="1450713"/>
            <a:ext cx="9969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rgbClr val="000000"/>
                </a:solidFill>
                <a:latin typeface="Open Sans"/>
                <a:ea typeface="Open Sans"/>
                <a:cs typeface="Open Sans"/>
                <a:sym typeface="Open Sans"/>
              </a:rPr>
              <a:t>Menu</a:t>
            </a:r>
            <a:endParaRPr sz="1700" b="0" i="0" u="none" strike="noStrike" cap="none">
              <a:solidFill>
                <a:srgbClr val="000000"/>
              </a:solidFill>
              <a:latin typeface="Open Sans"/>
              <a:ea typeface="Open Sans"/>
              <a:cs typeface="Open Sans"/>
              <a:sym typeface="Open Sans"/>
            </a:endParaRPr>
          </a:p>
        </p:txBody>
      </p:sp>
      <p:grpSp>
        <p:nvGrpSpPr>
          <p:cNvPr id="1439" name="Google Shape;1439;g13b750fa28c_1_2417"/>
          <p:cNvGrpSpPr/>
          <p:nvPr/>
        </p:nvGrpSpPr>
        <p:grpSpPr>
          <a:xfrm>
            <a:off x="5294715" y="2428035"/>
            <a:ext cx="668173" cy="1318500"/>
            <a:chOff x="5294715" y="2428035"/>
            <a:chExt cx="668173" cy="1318500"/>
          </a:xfrm>
        </p:grpSpPr>
        <p:sp>
          <p:nvSpPr>
            <p:cNvPr id="1440" name="Google Shape;1440;g13b750fa28c_1_2417"/>
            <p:cNvSpPr/>
            <p:nvPr/>
          </p:nvSpPr>
          <p:spPr>
            <a:xfrm>
              <a:off x="5294715" y="2428035"/>
              <a:ext cx="668100" cy="1318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41" name="Google Shape;1441;g13b750fa28c_1_2417"/>
            <p:cNvCxnSpPr/>
            <p:nvPr/>
          </p:nvCxnSpPr>
          <p:spPr>
            <a:xfrm rot="-10739972" flipH="1">
              <a:off x="5305173" y="2744410"/>
              <a:ext cx="652900" cy="5100"/>
            </a:xfrm>
            <a:prstGeom prst="straightConnector1">
              <a:avLst/>
            </a:prstGeom>
            <a:noFill/>
            <a:ln w="9525" cap="flat" cmpd="sng">
              <a:solidFill>
                <a:schemeClr val="dk2"/>
              </a:solidFill>
              <a:prstDash val="solid"/>
              <a:round/>
              <a:headEnd type="none" w="sm" len="sm"/>
              <a:tailEnd type="none" w="sm" len="sm"/>
            </a:ln>
          </p:spPr>
        </p:cxnSp>
        <p:cxnSp>
          <p:nvCxnSpPr>
            <p:cNvPr id="1442" name="Google Shape;1442;g13b750fa28c_1_2417"/>
            <p:cNvCxnSpPr/>
            <p:nvPr/>
          </p:nvCxnSpPr>
          <p:spPr>
            <a:xfrm rot="-10798456">
              <a:off x="5294788" y="3085780"/>
              <a:ext cx="668100" cy="0"/>
            </a:xfrm>
            <a:prstGeom prst="straightConnector1">
              <a:avLst/>
            </a:prstGeom>
            <a:noFill/>
            <a:ln w="9525" cap="flat" cmpd="sng">
              <a:solidFill>
                <a:schemeClr val="dk2"/>
              </a:solidFill>
              <a:prstDash val="solid"/>
              <a:round/>
              <a:headEnd type="none" w="sm" len="sm"/>
              <a:tailEnd type="none" w="sm" len="sm"/>
            </a:ln>
          </p:spPr>
        </p:cxnSp>
        <p:cxnSp>
          <p:nvCxnSpPr>
            <p:cNvPr id="1443" name="Google Shape;1443;g13b750fa28c_1_2417"/>
            <p:cNvCxnSpPr/>
            <p:nvPr/>
          </p:nvCxnSpPr>
          <p:spPr>
            <a:xfrm>
              <a:off x="5305264" y="3417564"/>
              <a:ext cx="642300" cy="5100"/>
            </a:xfrm>
            <a:prstGeom prst="straightConnector1">
              <a:avLst/>
            </a:prstGeom>
            <a:noFill/>
            <a:ln w="9525" cap="flat" cmpd="sng">
              <a:solidFill>
                <a:schemeClr val="dk2"/>
              </a:solidFill>
              <a:prstDash val="solid"/>
              <a:round/>
              <a:headEnd type="none" w="sm" len="sm"/>
              <a:tailEnd type="none" w="sm" len="sm"/>
            </a:ln>
          </p:spPr>
        </p:cxnSp>
      </p:grpSp>
      <p:sp>
        <p:nvSpPr>
          <p:cNvPr id="1444" name="Google Shape;1444;g13b750fa28c_1_2417"/>
          <p:cNvSpPr/>
          <p:nvPr/>
        </p:nvSpPr>
        <p:spPr>
          <a:xfrm>
            <a:off x="7324825" y="2090050"/>
            <a:ext cx="1153200" cy="2375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5" name="Google Shape;1445;g13b750fa28c_1_2417"/>
          <p:cNvSpPr txBox="1"/>
          <p:nvPr/>
        </p:nvSpPr>
        <p:spPr>
          <a:xfrm>
            <a:off x="5924564" y="2152991"/>
            <a:ext cx="996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000000"/>
                </a:solidFill>
                <a:latin typeface="Open Sans"/>
                <a:ea typeface="Open Sans"/>
                <a:cs typeface="Open Sans"/>
                <a:sym typeface="Open Sans"/>
              </a:rPr>
              <a:t>Contact us</a:t>
            </a:r>
            <a:endParaRPr sz="1100" b="1" i="0" u="none" strike="noStrike" cap="none">
              <a:solidFill>
                <a:srgbClr val="000000"/>
              </a:solidFill>
              <a:latin typeface="Open Sans"/>
              <a:ea typeface="Open Sans"/>
              <a:cs typeface="Open Sans"/>
              <a:sym typeface="Open Sans"/>
            </a:endParaRPr>
          </a:p>
        </p:txBody>
      </p:sp>
      <p:cxnSp>
        <p:nvCxnSpPr>
          <p:cNvPr id="1446" name="Google Shape;1446;g13b750fa28c_1_2417"/>
          <p:cNvCxnSpPr>
            <a:stCxn id="1444" idx="1"/>
          </p:cNvCxnSpPr>
          <p:nvPr/>
        </p:nvCxnSpPr>
        <p:spPr>
          <a:xfrm rot="10800000">
            <a:off x="6765925" y="2417950"/>
            <a:ext cx="558900" cy="859800"/>
          </a:xfrm>
          <a:prstGeom prst="straightConnector1">
            <a:avLst/>
          </a:prstGeom>
          <a:noFill/>
          <a:ln w="9525" cap="flat" cmpd="sng">
            <a:solidFill>
              <a:schemeClr val="dk2"/>
            </a:solidFill>
            <a:prstDash val="solid"/>
            <a:round/>
            <a:headEnd type="none" w="sm" len="sm"/>
            <a:tailEnd type="triangle" w="med" len="med"/>
          </a:ln>
        </p:spPr>
      </p:cxnSp>
      <p:pic>
        <p:nvPicPr>
          <p:cNvPr id="1447" name="Google Shape;1447;g13b750fa28c_1_2417"/>
          <p:cNvPicPr preferRelativeResize="0"/>
          <p:nvPr/>
        </p:nvPicPr>
        <p:blipFill rotWithShape="1">
          <a:blip r:embed="rId3">
            <a:alphaModFix/>
          </a:blip>
          <a:srcRect/>
          <a:stretch/>
        </p:blipFill>
        <p:spPr>
          <a:xfrm>
            <a:off x="1906898" y="3972486"/>
            <a:ext cx="431829" cy="431829"/>
          </a:xfrm>
          <a:prstGeom prst="rect">
            <a:avLst/>
          </a:prstGeom>
          <a:noFill/>
          <a:ln>
            <a:noFill/>
          </a:ln>
        </p:spPr>
      </p:pic>
      <p:sp>
        <p:nvSpPr>
          <p:cNvPr id="1448" name="Google Shape;1448;g13b750fa28c_1_2417"/>
          <p:cNvSpPr txBox="1"/>
          <p:nvPr/>
        </p:nvSpPr>
        <p:spPr>
          <a:xfrm>
            <a:off x="260750" y="4147290"/>
            <a:ext cx="9969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Open Sans"/>
                <a:ea typeface="Open Sans"/>
                <a:cs typeface="Open Sans"/>
                <a:sym typeface="Open Sans"/>
              </a:rPr>
              <a:t>AI Chatbot</a:t>
            </a:r>
            <a:endParaRPr sz="1500" b="0" i="0" u="none" strike="noStrike" cap="none">
              <a:solidFill>
                <a:srgbClr val="000000"/>
              </a:solidFill>
              <a:latin typeface="Open Sans"/>
              <a:ea typeface="Open Sans"/>
              <a:cs typeface="Open Sans"/>
              <a:sym typeface="Open Sans"/>
            </a:endParaRPr>
          </a:p>
        </p:txBody>
      </p:sp>
      <p:cxnSp>
        <p:nvCxnSpPr>
          <p:cNvPr id="1449" name="Google Shape;1449;g13b750fa28c_1_2417"/>
          <p:cNvCxnSpPr>
            <a:endCxn id="1447" idx="1"/>
          </p:cNvCxnSpPr>
          <p:nvPr/>
        </p:nvCxnSpPr>
        <p:spPr>
          <a:xfrm rot="10800000" flipH="1">
            <a:off x="1257998" y="4188401"/>
            <a:ext cx="648900" cy="291000"/>
          </a:xfrm>
          <a:prstGeom prst="straightConnector1">
            <a:avLst/>
          </a:prstGeom>
          <a:noFill/>
          <a:ln w="9525" cap="flat" cmpd="sng">
            <a:solidFill>
              <a:schemeClr val="dk2"/>
            </a:solidFill>
            <a:prstDash val="solid"/>
            <a:round/>
            <a:headEnd type="none" w="sm" len="sm"/>
            <a:tailEnd type="triangle" w="med" len="med"/>
          </a:ln>
        </p:spPr>
      </p:cxnSp>
      <p:sp>
        <p:nvSpPr>
          <p:cNvPr id="1450" name="Google Shape;1450;g13b750fa28c_1_2417"/>
          <p:cNvSpPr txBox="1"/>
          <p:nvPr/>
        </p:nvSpPr>
        <p:spPr>
          <a:xfrm>
            <a:off x="4607175" y="2153000"/>
            <a:ext cx="777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000000"/>
                </a:solidFill>
                <a:latin typeface="Open Sans"/>
                <a:ea typeface="Open Sans"/>
                <a:cs typeface="Open Sans"/>
                <a:sym typeface="Open Sans"/>
              </a:rPr>
              <a:t>Pricing</a:t>
            </a:r>
            <a:endParaRPr sz="1100" b="1" i="0" u="none" strike="noStrike" cap="none">
              <a:solidFill>
                <a:srgbClr val="000000"/>
              </a:solidFill>
              <a:latin typeface="Open Sans"/>
              <a:ea typeface="Open Sans"/>
              <a:cs typeface="Open Sans"/>
              <a:sym typeface="Open Sans"/>
            </a:endParaRPr>
          </a:p>
        </p:txBody>
      </p:sp>
      <p:cxnSp>
        <p:nvCxnSpPr>
          <p:cNvPr id="1451" name="Google Shape;1451;g13b750fa28c_1_2417"/>
          <p:cNvCxnSpPr/>
          <p:nvPr/>
        </p:nvCxnSpPr>
        <p:spPr>
          <a:xfrm flipH="1">
            <a:off x="3918751" y="1840958"/>
            <a:ext cx="154200" cy="447000"/>
          </a:xfrm>
          <a:prstGeom prst="straightConnector1">
            <a:avLst/>
          </a:prstGeom>
          <a:noFill/>
          <a:ln w="9525" cap="flat" cmpd="sng">
            <a:solidFill>
              <a:schemeClr val="dk2"/>
            </a:solidFill>
            <a:prstDash val="solid"/>
            <a:round/>
            <a:headEnd type="none" w="sm" len="sm"/>
            <a:tailEnd type="triangle" w="med" len="med"/>
          </a:ln>
        </p:spPr>
      </p:cxnSp>
      <p:cxnSp>
        <p:nvCxnSpPr>
          <p:cNvPr id="1452" name="Google Shape;1452;g13b750fa28c_1_2417"/>
          <p:cNvCxnSpPr/>
          <p:nvPr/>
        </p:nvCxnSpPr>
        <p:spPr>
          <a:xfrm>
            <a:off x="4078077" y="1846084"/>
            <a:ext cx="297900" cy="426900"/>
          </a:xfrm>
          <a:prstGeom prst="straightConnector1">
            <a:avLst/>
          </a:prstGeom>
          <a:noFill/>
          <a:ln w="9525" cap="flat" cmpd="sng">
            <a:solidFill>
              <a:schemeClr val="dk2"/>
            </a:solidFill>
            <a:prstDash val="solid"/>
            <a:round/>
            <a:headEnd type="none" w="sm" len="sm"/>
            <a:tailEnd type="triangle" w="med" len="med"/>
          </a:ln>
        </p:spPr>
      </p:cxnSp>
      <p:sp>
        <p:nvSpPr>
          <p:cNvPr id="1453" name="Google Shape;1453;g13b750fa28c_1_2417"/>
          <p:cNvSpPr txBox="1"/>
          <p:nvPr/>
        </p:nvSpPr>
        <p:spPr>
          <a:xfrm>
            <a:off x="2890033" y="1285875"/>
            <a:ext cx="26844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Open Sans"/>
                <a:ea typeface="Open Sans"/>
                <a:cs typeface="Open Sans"/>
                <a:sym typeface="Open Sans"/>
              </a:rPr>
              <a:t>Merge “Our Method” with “Technologies and Services”</a:t>
            </a:r>
            <a:endParaRPr sz="1500" b="0" i="0" u="none" strike="noStrike" cap="none">
              <a:solidFill>
                <a:srgbClr val="000000"/>
              </a:solidFill>
              <a:latin typeface="Open Sans"/>
              <a:ea typeface="Open Sans"/>
              <a:cs typeface="Open Sans"/>
              <a:sym typeface="Open Sans"/>
            </a:endParaRPr>
          </a:p>
        </p:txBody>
      </p:sp>
      <p:sp>
        <p:nvSpPr>
          <p:cNvPr id="1454" name="Google Shape;1454;g13b750fa28c_1_2417"/>
          <p:cNvSpPr txBox="1"/>
          <p:nvPr/>
        </p:nvSpPr>
        <p:spPr>
          <a:xfrm>
            <a:off x="5687128" y="1397596"/>
            <a:ext cx="1471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rgbClr val="000000"/>
                </a:solidFill>
                <a:latin typeface="Open Sans"/>
                <a:ea typeface="Open Sans"/>
                <a:cs typeface="Open Sans"/>
                <a:sym typeface="Open Sans"/>
              </a:rPr>
              <a:t>Homogenize UX for Menu</a:t>
            </a:r>
            <a:endParaRPr sz="1500" b="0" i="0" u="none" strike="noStrike" cap="none">
              <a:solidFill>
                <a:srgbClr val="000000"/>
              </a:solidFill>
              <a:latin typeface="Open Sans"/>
              <a:ea typeface="Open Sans"/>
              <a:cs typeface="Open Sans"/>
              <a:sym typeface="Open Sans"/>
            </a:endParaRPr>
          </a:p>
        </p:txBody>
      </p:sp>
      <p:cxnSp>
        <p:nvCxnSpPr>
          <p:cNvPr id="1455" name="Google Shape;1455;g13b750fa28c_1_2417"/>
          <p:cNvCxnSpPr>
            <a:stCxn id="1454" idx="2"/>
            <a:endCxn id="1440" idx="0"/>
          </p:cNvCxnSpPr>
          <p:nvPr/>
        </p:nvCxnSpPr>
        <p:spPr>
          <a:xfrm flipH="1">
            <a:off x="5628628" y="2044096"/>
            <a:ext cx="794400" cy="384000"/>
          </a:xfrm>
          <a:prstGeom prst="straightConnector1">
            <a:avLst/>
          </a:prstGeom>
          <a:noFill/>
          <a:ln w="9525" cap="flat" cmpd="sng">
            <a:solidFill>
              <a:schemeClr val="dk2"/>
            </a:solidFill>
            <a:prstDash val="solid"/>
            <a:round/>
            <a:headEnd type="none" w="sm" len="sm"/>
            <a:tailEnd type="triangle" w="med" len="med"/>
          </a:ln>
        </p:spPr>
      </p:cxnSp>
      <p:cxnSp>
        <p:nvCxnSpPr>
          <p:cNvPr id="1456" name="Google Shape;1456;g13b750fa28c_1_2417"/>
          <p:cNvCxnSpPr/>
          <p:nvPr/>
        </p:nvCxnSpPr>
        <p:spPr>
          <a:xfrm flipH="1">
            <a:off x="7324825" y="2090050"/>
            <a:ext cx="1153200" cy="2375400"/>
          </a:xfrm>
          <a:prstGeom prst="straightConnector1">
            <a:avLst/>
          </a:prstGeom>
          <a:noFill/>
          <a:ln w="9525" cap="flat" cmpd="sng">
            <a:solidFill>
              <a:schemeClr val="dk2"/>
            </a:solidFill>
            <a:prstDash val="solid"/>
            <a:round/>
            <a:headEnd type="none" w="sm" len="sm"/>
            <a:tailEnd type="none" w="sm" len="sm"/>
          </a:ln>
        </p:spPr>
      </p:cxnSp>
      <p:cxnSp>
        <p:nvCxnSpPr>
          <p:cNvPr id="1457" name="Google Shape;1457;g13b750fa28c_1_2417"/>
          <p:cNvCxnSpPr/>
          <p:nvPr/>
        </p:nvCxnSpPr>
        <p:spPr>
          <a:xfrm>
            <a:off x="7324825" y="2090050"/>
            <a:ext cx="1153200" cy="2375400"/>
          </a:xfrm>
          <a:prstGeom prst="straightConnector1">
            <a:avLst/>
          </a:prstGeom>
          <a:noFill/>
          <a:ln w="9525"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7"/>
                                        </p:tgtEl>
                                        <p:attrNameLst>
                                          <p:attrName>style.visibility</p:attrName>
                                        </p:attrNameLst>
                                      </p:cBhvr>
                                      <p:to>
                                        <p:strVal val="visible"/>
                                      </p:to>
                                    </p:set>
                                    <p:animEffect transition="in" filter="fade">
                                      <p:cBhvr>
                                        <p:cTn id="7" dur="500"/>
                                        <p:tgtEl>
                                          <p:spTgt spid="1457"/>
                                        </p:tgtEl>
                                      </p:cBhvr>
                                    </p:animEffect>
                                  </p:childTnLst>
                                </p:cTn>
                              </p:par>
                              <p:par>
                                <p:cTn id="8" presetID="10" presetClass="entr" presetSubtype="0" fill="hold" nodeType="withEffect">
                                  <p:stCondLst>
                                    <p:cond delay="0"/>
                                  </p:stCondLst>
                                  <p:childTnLst>
                                    <p:set>
                                      <p:cBhvr>
                                        <p:cTn id="9" dur="1" fill="hold">
                                          <p:stCondLst>
                                            <p:cond delay="0"/>
                                          </p:stCondLst>
                                        </p:cTn>
                                        <p:tgtEl>
                                          <p:spTgt spid="1456"/>
                                        </p:tgtEl>
                                        <p:attrNameLst>
                                          <p:attrName>style.visibility</p:attrName>
                                        </p:attrNameLst>
                                      </p:cBhvr>
                                      <p:to>
                                        <p:strVal val="visible"/>
                                      </p:to>
                                    </p:set>
                                    <p:animEffect transition="in" filter="fade">
                                      <p:cBhvr>
                                        <p:cTn id="10" dur="500"/>
                                        <p:tgtEl>
                                          <p:spTgt spid="1456"/>
                                        </p:tgtEl>
                                      </p:cBhvr>
                                    </p:animEffect>
                                  </p:childTnLst>
                                </p:cTn>
                              </p:par>
                              <p:par>
                                <p:cTn id="11" presetID="10" presetClass="entr" presetSubtype="0" fill="hold" nodeType="withEffect">
                                  <p:stCondLst>
                                    <p:cond delay="0"/>
                                  </p:stCondLst>
                                  <p:childTnLst>
                                    <p:set>
                                      <p:cBhvr>
                                        <p:cTn id="12" dur="1" fill="hold">
                                          <p:stCondLst>
                                            <p:cond delay="0"/>
                                          </p:stCondLst>
                                        </p:cTn>
                                        <p:tgtEl>
                                          <p:spTgt spid="1435"/>
                                        </p:tgtEl>
                                        <p:attrNameLst>
                                          <p:attrName>style.visibility</p:attrName>
                                        </p:attrNameLst>
                                      </p:cBhvr>
                                      <p:to>
                                        <p:strVal val="visible"/>
                                      </p:to>
                                    </p:set>
                                    <p:animEffect transition="in" filter="fade">
                                      <p:cBhvr>
                                        <p:cTn id="13" dur="500"/>
                                        <p:tgtEl>
                                          <p:spTgt spid="1435"/>
                                        </p:tgtEl>
                                      </p:cBhvr>
                                    </p:animEffect>
                                  </p:childTnLst>
                                </p:cTn>
                              </p:par>
                              <p:par>
                                <p:cTn id="14" presetID="10" presetClass="entr" presetSubtype="0" fill="hold" nodeType="withEffect">
                                  <p:stCondLst>
                                    <p:cond delay="0"/>
                                  </p:stCondLst>
                                  <p:childTnLst>
                                    <p:set>
                                      <p:cBhvr>
                                        <p:cTn id="15" dur="1" fill="hold">
                                          <p:stCondLst>
                                            <p:cond delay="0"/>
                                          </p:stCondLst>
                                        </p:cTn>
                                        <p:tgtEl>
                                          <p:spTgt spid="1444"/>
                                        </p:tgtEl>
                                        <p:attrNameLst>
                                          <p:attrName>style.visibility</p:attrName>
                                        </p:attrNameLst>
                                      </p:cBhvr>
                                      <p:to>
                                        <p:strVal val="visible"/>
                                      </p:to>
                                    </p:set>
                                    <p:animEffect transition="in" filter="fade">
                                      <p:cBhvr>
                                        <p:cTn id="16" dur="500"/>
                                        <p:tgtEl>
                                          <p:spTgt spid="14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46"/>
                                        </p:tgtEl>
                                        <p:attrNameLst>
                                          <p:attrName>style.visibility</p:attrName>
                                        </p:attrNameLst>
                                      </p:cBhvr>
                                      <p:to>
                                        <p:strVal val="visible"/>
                                      </p:to>
                                    </p:set>
                                    <p:animEffect transition="in" filter="fade">
                                      <p:cBhvr>
                                        <p:cTn id="21" dur="500"/>
                                        <p:tgtEl>
                                          <p:spTgt spid="1446"/>
                                        </p:tgtEl>
                                      </p:cBhvr>
                                    </p:animEffect>
                                  </p:childTnLst>
                                </p:cTn>
                              </p:par>
                              <p:par>
                                <p:cTn id="22" presetID="10" presetClass="entr" presetSubtype="0" fill="hold" nodeType="withEffect">
                                  <p:stCondLst>
                                    <p:cond delay="0"/>
                                  </p:stCondLst>
                                  <p:childTnLst>
                                    <p:set>
                                      <p:cBhvr>
                                        <p:cTn id="23" dur="1" fill="hold">
                                          <p:stCondLst>
                                            <p:cond delay="0"/>
                                          </p:stCondLst>
                                        </p:cTn>
                                        <p:tgtEl>
                                          <p:spTgt spid="1445"/>
                                        </p:tgtEl>
                                        <p:attrNameLst>
                                          <p:attrName>style.visibility</p:attrName>
                                        </p:attrNameLst>
                                      </p:cBhvr>
                                      <p:to>
                                        <p:strVal val="visible"/>
                                      </p:to>
                                    </p:set>
                                    <p:animEffect transition="in" filter="fade">
                                      <p:cBhvr>
                                        <p:cTn id="24" dur="500"/>
                                        <p:tgtEl>
                                          <p:spTgt spid="14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26"/>
                                        </p:tgtEl>
                                        <p:attrNameLst>
                                          <p:attrName>style.visibility</p:attrName>
                                        </p:attrNameLst>
                                      </p:cBhvr>
                                      <p:to>
                                        <p:strVal val="visible"/>
                                      </p:to>
                                    </p:set>
                                    <p:animEffect transition="in" filter="fade">
                                      <p:cBhvr>
                                        <p:cTn id="29" dur="500"/>
                                        <p:tgtEl>
                                          <p:spTgt spid="1426"/>
                                        </p:tgtEl>
                                      </p:cBhvr>
                                    </p:animEffect>
                                  </p:childTnLst>
                                </p:cTn>
                              </p:par>
                              <p:par>
                                <p:cTn id="30" presetID="10" presetClass="entr" presetSubtype="0" fill="hold" nodeType="withEffect">
                                  <p:stCondLst>
                                    <p:cond delay="0"/>
                                  </p:stCondLst>
                                  <p:childTnLst>
                                    <p:set>
                                      <p:cBhvr>
                                        <p:cTn id="31" dur="1" fill="hold">
                                          <p:stCondLst>
                                            <p:cond delay="0"/>
                                          </p:stCondLst>
                                        </p:cTn>
                                        <p:tgtEl>
                                          <p:spTgt spid="1420"/>
                                        </p:tgtEl>
                                        <p:attrNameLst>
                                          <p:attrName>style.visibility</p:attrName>
                                        </p:attrNameLst>
                                      </p:cBhvr>
                                      <p:to>
                                        <p:strVal val="visible"/>
                                      </p:to>
                                    </p:set>
                                    <p:animEffect transition="in" filter="fade">
                                      <p:cBhvr>
                                        <p:cTn id="32" dur="500"/>
                                        <p:tgtEl>
                                          <p:spTgt spid="14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27"/>
                                        </p:tgtEl>
                                        <p:attrNameLst>
                                          <p:attrName>style.visibility</p:attrName>
                                        </p:attrNameLst>
                                      </p:cBhvr>
                                      <p:to>
                                        <p:strVal val="visible"/>
                                      </p:to>
                                    </p:set>
                                    <p:animEffect transition="in" filter="fade">
                                      <p:cBhvr>
                                        <p:cTn id="37" dur="500"/>
                                        <p:tgtEl>
                                          <p:spTgt spid="14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28"/>
                                        </p:tgtEl>
                                        <p:attrNameLst>
                                          <p:attrName>style.visibility</p:attrName>
                                        </p:attrNameLst>
                                      </p:cBhvr>
                                      <p:to>
                                        <p:strVal val="visible"/>
                                      </p:to>
                                    </p:set>
                                    <p:animEffect transition="in" filter="fade">
                                      <p:cBhvr>
                                        <p:cTn id="42" dur="500"/>
                                        <p:tgtEl>
                                          <p:spTgt spid="1428"/>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430"/>
                                        </p:tgtEl>
                                        <p:attrNameLst>
                                          <p:attrName>style.visibility</p:attrName>
                                        </p:attrNameLst>
                                      </p:cBhvr>
                                      <p:to>
                                        <p:strVal val="visible"/>
                                      </p:to>
                                    </p:set>
                                  </p:childTnLst>
                                </p:cTn>
                              </p:par>
                            </p:childTnLst>
                          </p:cTn>
                        </p:par>
                        <p:par>
                          <p:cTn id="46" fill="hold">
                            <p:stCondLst>
                              <p:cond delay="501"/>
                            </p:stCondLst>
                            <p:childTnLst>
                              <p:par>
                                <p:cTn id="47" presetID="1" presetClass="entr" presetSubtype="0" fill="hold" nodeType="afterEffect">
                                  <p:stCondLst>
                                    <p:cond delay="0"/>
                                  </p:stCondLst>
                                  <p:childTnLst>
                                    <p:set>
                                      <p:cBhvr>
                                        <p:cTn id="48" dur="1" fill="hold">
                                          <p:stCondLst>
                                            <p:cond delay="0"/>
                                          </p:stCondLst>
                                        </p:cTn>
                                        <p:tgtEl>
                                          <p:spTgt spid="14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36"/>
                                        </p:tgtEl>
                                        <p:attrNameLst>
                                          <p:attrName>style.visibility</p:attrName>
                                        </p:attrNameLst>
                                      </p:cBhvr>
                                      <p:to>
                                        <p:strVal val="visible"/>
                                      </p:to>
                                    </p:set>
                                  </p:childTnLst>
                                </p:cTn>
                              </p:par>
                              <p:par>
                                <p:cTn id="61" presetID="10" presetClass="entr" presetSubtype="0" fill="hold" nodeType="withEffect">
                                  <p:stCondLst>
                                    <p:cond delay="0"/>
                                  </p:stCondLst>
                                  <p:childTnLst>
                                    <p:set>
                                      <p:cBhvr>
                                        <p:cTn id="62" dur="1" fill="hold">
                                          <p:stCondLst>
                                            <p:cond delay="0"/>
                                          </p:stCondLst>
                                        </p:cTn>
                                        <p:tgtEl>
                                          <p:spTgt spid="1438"/>
                                        </p:tgtEl>
                                        <p:attrNameLst>
                                          <p:attrName>style.visibility</p:attrName>
                                        </p:attrNameLst>
                                      </p:cBhvr>
                                      <p:to>
                                        <p:strVal val="visible"/>
                                      </p:to>
                                    </p:set>
                                    <p:animEffect transition="in" filter="fade">
                                      <p:cBhvr>
                                        <p:cTn id="63" dur="500"/>
                                        <p:tgtEl>
                                          <p:spTgt spid="1438"/>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437"/>
                                        </p:tgtEl>
                                        <p:attrNameLst>
                                          <p:attrName>style.visibility</p:attrName>
                                        </p:attrNameLst>
                                      </p:cBhvr>
                                      <p:to>
                                        <p:strVal val="visible"/>
                                      </p:to>
                                    </p:set>
                                    <p:animEffect transition="in" filter="fade">
                                      <p:cBhvr>
                                        <p:cTn id="67" dur="500"/>
                                        <p:tgtEl>
                                          <p:spTgt spid="143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51"/>
                                        </p:tgtEl>
                                        <p:attrNameLst>
                                          <p:attrName>style.visibility</p:attrName>
                                        </p:attrNameLst>
                                      </p:cBhvr>
                                      <p:to>
                                        <p:strVal val="visible"/>
                                      </p:to>
                                    </p:set>
                                    <p:animEffect transition="in" filter="fade">
                                      <p:cBhvr>
                                        <p:cTn id="72" dur="500"/>
                                        <p:tgtEl>
                                          <p:spTgt spid="1451"/>
                                        </p:tgtEl>
                                      </p:cBhvr>
                                    </p:animEffect>
                                  </p:childTnLst>
                                </p:cTn>
                              </p:par>
                              <p:par>
                                <p:cTn id="73" presetID="10" presetClass="entr" presetSubtype="0" fill="hold" nodeType="withEffect">
                                  <p:stCondLst>
                                    <p:cond delay="0"/>
                                  </p:stCondLst>
                                  <p:childTnLst>
                                    <p:set>
                                      <p:cBhvr>
                                        <p:cTn id="74" dur="1" fill="hold">
                                          <p:stCondLst>
                                            <p:cond delay="0"/>
                                          </p:stCondLst>
                                        </p:cTn>
                                        <p:tgtEl>
                                          <p:spTgt spid="1452"/>
                                        </p:tgtEl>
                                        <p:attrNameLst>
                                          <p:attrName>style.visibility</p:attrName>
                                        </p:attrNameLst>
                                      </p:cBhvr>
                                      <p:to>
                                        <p:strVal val="visible"/>
                                      </p:to>
                                    </p:set>
                                    <p:animEffect transition="in" filter="fade">
                                      <p:cBhvr>
                                        <p:cTn id="75" dur="500"/>
                                        <p:tgtEl>
                                          <p:spTgt spid="1452"/>
                                        </p:tgtEl>
                                      </p:cBhvr>
                                    </p:animEffect>
                                  </p:childTnLst>
                                </p:cTn>
                              </p:par>
                              <p:par>
                                <p:cTn id="76" presetID="10" presetClass="entr" presetSubtype="0" fill="hold" nodeType="withEffect">
                                  <p:stCondLst>
                                    <p:cond delay="0"/>
                                  </p:stCondLst>
                                  <p:childTnLst>
                                    <p:set>
                                      <p:cBhvr>
                                        <p:cTn id="77" dur="1" fill="hold">
                                          <p:stCondLst>
                                            <p:cond delay="0"/>
                                          </p:stCondLst>
                                        </p:cTn>
                                        <p:tgtEl>
                                          <p:spTgt spid="1453"/>
                                        </p:tgtEl>
                                        <p:attrNameLst>
                                          <p:attrName>style.visibility</p:attrName>
                                        </p:attrNameLst>
                                      </p:cBhvr>
                                      <p:to>
                                        <p:strVal val="visible"/>
                                      </p:to>
                                    </p:set>
                                    <p:animEffect transition="in" filter="fade">
                                      <p:cBhvr>
                                        <p:cTn id="78" dur="500"/>
                                        <p:tgtEl>
                                          <p:spTgt spid="145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450"/>
                                        </p:tgtEl>
                                        <p:attrNameLst>
                                          <p:attrName>style.visibility</p:attrName>
                                        </p:attrNameLst>
                                      </p:cBhvr>
                                      <p:to>
                                        <p:strVal val="visible"/>
                                      </p:to>
                                    </p:set>
                                    <p:animEffect transition="in" filter="fade">
                                      <p:cBhvr>
                                        <p:cTn id="83" dur="500"/>
                                        <p:tgtEl>
                                          <p:spTgt spid="145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439"/>
                                        </p:tgtEl>
                                        <p:attrNameLst>
                                          <p:attrName>style.visibility</p:attrName>
                                        </p:attrNameLst>
                                      </p:cBhvr>
                                      <p:to>
                                        <p:strVal val="visible"/>
                                      </p:to>
                                    </p:set>
                                    <p:animEffect transition="in" filter="fade">
                                      <p:cBhvr>
                                        <p:cTn id="88" dur="500"/>
                                        <p:tgtEl>
                                          <p:spTgt spid="1439"/>
                                        </p:tgtEl>
                                      </p:cBhvr>
                                    </p:animEffect>
                                  </p:childTnLst>
                                </p:cTn>
                              </p:par>
                              <p:par>
                                <p:cTn id="89" presetID="10" presetClass="entr" presetSubtype="0" fill="hold" nodeType="withEffect">
                                  <p:stCondLst>
                                    <p:cond delay="0"/>
                                  </p:stCondLst>
                                  <p:childTnLst>
                                    <p:set>
                                      <p:cBhvr>
                                        <p:cTn id="90" dur="1" fill="hold">
                                          <p:stCondLst>
                                            <p:cond delay="0"/>
                                          </p:stCondLst>
                                        </p:cTn>
                                        <p:tgtEl>
                                          <p:spTgt spid="1455"/>
                                        </p:tgtEl>
                                        <p:attrNameLst>
                                          <p:attrName>style.visibility</p:attrName>
                                        </p:attrNameLst>
                                      </p:cBhvr>
                                      <p:to>
                                        <p:strVal val="visible"/>
                                      </p:to>
                                    </p:set>
                                    <p:animEffect transition="in" filter="fade">
                                      <p:cBhvr>
                                        <p:cTn id="91" dur="500"/>
                                        <p:tgtEl>
                                          <p:spTgt spid="1455"/>
                                        </p:tgtEl>
                                      </p:cBhvr>
                                    </p:animEffect>
                                  </p:childTnLst>
                                </p:cTn>
                              </p:par>
                              <p:par>
                                <p:cTn id="92" presetID="10" presetClass="entr" presetSubtype="0" fill="hold" nodeType="withEffect">
                                  <p:stCondLst>
                                    <p:cond delay="0"/>
                                  </p:stCondLst>
                                  <p:childTnLst>
                                    <p:set>
                                      <p:cBhvr>
                                        <p:cTn id="93" dur="1" fill="hold">
                                          <p:stCondLst>
                                            <p:cond delay="0"/>
                                          </p:stCondLst>
                                        </p:cTn>
                                        <p:tgtEl>
                                          <p:spTgt spid="1454"/>
                                        </p:tgtEl>
                                        <p:attrNameLst>
                                          <p:attrName>style.visibility</p:attrName>
                                        </p:attrNameLst>
                                      </p:cBhvr>
                                      <p:to>
                                        <p:strVal val="visible"/>
                                      </p:to>
                                    </p:set>
                                    <p:animEffect transition="in" filter="fade">
                                      <p:cBhvr>
                                        <p:cTn id="94" dur="500"/>
                                        <p:tgtEl>
                                          <p:spTgt spid="145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447"/>
                                        </p:tgtEl>
                                        <p:attrNameLst>
                                          <p:attrName>style.visibility</p:attrName>
                                        </p:attrNameLst>
                                      </p:cBhvr>
                                      <p:to>
                                        <p:strVal val="visible"/>
                                      </p:to>
                                    </p:set>
                                    <p:animEffect transition="in" filter="fade">
                                      <p:cBhvr>
                                        <p:cTn id="99" dur="500"/>
                                        <p:tgtEl>
                                          <p:spTgt spid="1447"/>
                                        </p:tgtEl>
                                      </p:cBhvr>
                                    </p:animEffec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1449"/>
                                        </p:tgtEl>
                                        <p:attrNameLst>
                                          <p:attrName>style.visibility</p:attrName>
                                        </p:attrNameLst>
                                      </p:cBhvr>
                                      <p:to>
                                        <p:strVal val="visible"/>
                                      </p:to>
                                    </p:set>
                                    <p:animEffect transition="in" filter="fade">
                                      <p:cBhvr>
                                        <p:cTn id="103" dur="500"/>
                                        <p:tgtEl>
                                          <p:spTgt spid="1449"/>
                                        </p:tgtEl>
                                      </p:cBhvr>
                                    </p:animEffect>
                                  </p:childTnLst>
                                </p:cTn>
                              </p:par>
                            </p:childTnLst>
                          </p:cTn>
                        </p:par>
                        <p:par>
                          <p:cTn id="104" fill="hold">
                            <p:stCondLst>
                              <p:cond delay="1000"/>
                            </p:stCondLst>
                            <p:childTnLst>
                              <p:par>
                                <p:cTn id="105" presetID="10" presetClass="entr" presetSubtype="0" fill="hold" nodeType="afterEffect">
                                  <p:stCondLst>
                                    <p:cond delay="0"/>
                                  </p:stCondLst>
                                  <p:childTnLst>
                                    <p:set>
                                      <p:cBhvr>
                                        <p:cTn id="106" dur="1" fill="hold">
                                          <p:stCondLst>
                                            <p:cond delay="0"/>
                                          </p:stCondLst>
                                        </p:cTn>
                                        <p:tgtEl>
                                          <p:spTgt spid="1448"/>
                                        </p:tgtEl>
                                        <p:attrNameLst>
                                          <p:attrName>style.visibility</p:attrName>
                                        </p:attrNameLst>
                                      </p:cBhvr>
                                      <p:to>
                                        <p:strVal val="visible"/>
                                      </p:to>
                                    </p:set>
                                    <p:animEffect transition="in" filter="fade">
                                      <p:cBhvr>
                                        <p:cTn id="107" dur="500"/>
                                        <p:tgtEl>
                                          <p:spTgt spid="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g13b750fa28c_1_2461"/>
          <p:cNvSpPr txBox="1">
            <a:spLocks noGrp="1"/>
          </p:cNvSpPr>
          <p:nvPr>
            <p:ph type="title"/>
          </p:nvPr>
        </p:nvSpPr>
        <p:spPr>
          <a:xfrm>
            <a:off x="328475" y="233125"/>
            <a:ext cx="5971200" cy="114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dirty="0"/>
              <a:t>Recommendation 1:</a:t>
            </a:r>
            <a:endParaRPr sz="3000" dirty="0"/>
          </a:p>
          <a:p>
            <a:pPr marL="0" lvl="0" indent="0" algn="l" rtl="0">
              <a:lnSpc>
                <a:spcPct val="100000"/>
              </a:lnSpc>
              <a:spcBef>
                <a:spcPts val="0"/>
              </a:spcBef>
              <a:spcAft>
                <a:spcPts val="0"/>
              </a:spcAft>
              <a:buSzPts val="3500"/>
              <a:buNone/>
            </a:pPr>
            <a:r>
              <a:rPr lang="en" sz="3000" dirty="0"/>
              <a:t>Redesign Website</a:t>
            </a:r>
            <a:endParaRPr sz="3000" dirty="0"/>
          </a:p>
        </p:txBody>
      </p:sp>
      <p:sp>
        <p:nvSpPr>
          <p:cNvPr id="1463" name="Google Shape;1463;g13b750fa28c_1_2461"/>
          <p:cNvSpPr txBox="1">
            <a:spLocks noGrp="1"/>
          </p:cNvSpPr>
          <p:nvPr>
            <p:ph type="sldNum" idx="12"/>
          </p:nvPr>
        </p:nvSpPr>
        <p:spPr>
          <a:xfrm>
            <a:off x="8667159" y="474990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12</a:t>
            </a:fld>
            <a:endParaRPr/>
          </a:p>
        </p:txBody>
      </p:sp>
      <p:sp>
        <p:nvSpPr>
          <p:cNvPr id="1464" name="Google Shape;1464;g13b750fa28c_1_2461"/>
          <p:cNvSpPr txBox="1">
            <a:spLocks noGrp="1"/>
          </p:cNvSpPr>
          <p:nvPr>
            <p:ph type="ctrTitle" idx="2"/>
          </p:nvPr>
        </p:nvSpPr>
        <p:spPr>
          <a:xfrm>
            <a:off x="919772" y="1381518"/>
            <a:ext cx="4566300" cy="47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sz="1900">
                <a:latin typeface="Raleway"/>
                <a:ea typeface="Raleway"/>
                <a:cs typeface="Raleway"/>
                <a:sym typeface="Raleway"/>
              </a:rPr>
              <a:t>Add short motion design videos</a:t>
            </a:r>
            <a:endParaRPr sz="1900">
              <a:latin typeface="Raleway"/>
              <a:ea typeface="Raleway"/>
              <a:cs typeface="Raleway"/>
              <a:sym typeface="Raleway"/>
            </a:endParaRPr>
          </a:p>
        </p:txBody>
      </p:sp>
      <p:grpSp>
        <p:nvGrpSpPr>
          <p:cNvPr id="1465" name="Google Shape;1465;g13b750fa28c_1_2461"/>
          <p:cNvGrpSpPr/>
          <p:nvPr/>
        </p:nvGrpSpPr>
        <p:grpSpPr>
          <a:xfrm>
            <a:off x="5529559" y="1693354"/>
            <a:ext cx="2851117" cy="2252349"/>
            <a:chOff x="4980117" y="1687933"/>
            <a:chExt cx="3759384" cy="2969869"/>
          </a:xfrm>
        </p:grpSpPr>
        <p:grpSp>
          <p:nvGrpSpPr>
            <p:cNvPr id="1466" name="Google Shape;1466;g13b750fa28c_1_2461"/>
            <p:cNvGrpSpPr/>
            <p:nvPr/>
          </p:nvGrpSpPr>
          <p:grpSpPr>
            <a:xfrm>
              <a:off x="4980117" y="1687933"/>
              <a:ext cx="3759384" cy="2969869"/>
              <a:chOff x="-1490078" y="4798088"/>
              <a:chExt cx="3339300" cy="2621938"/>
            </a:xfrm>
          </p:grpSpPr>
          <p:sp>
            <p:nvSpPr>
              <p:cNvPr id="1467" name="Google Shape;1467;g13b750fa28c_1_2461"/>
              <p:cNvSpPr/>
              <p:nvPr/>
            </p:nvSpPr>
            <p:spPr>
              <a:xfrm>
                <a:off x="-391979" y="6989305"/>
                <a:ext cx="1140463" cy="43072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g13b750fa28c_1_2461"/>
              <p:cNvSpPr/>
              <p:nvPr/>
            </p:nvSpPr>
            <p:spPr>
              <a:xfrm>
                <a:off x="-1467374" y="4899623"/>
                <a:ext cx="3294000" cy="2066700"/>
              </a:xfrm>
              <a:prstGeom prst="roundRect">
                <a:avLst>
                  <a:gd name="adj" fmla="val 3282"/>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g13b750fa28c_1_2461"/>
              <p:cNvSpPr/>
              <p:nvPr/>
            </p:nvSpPr>
            <p:spPr>
              <a:xfrm>
                <a:off x="-1375363" y="4983289"/>
                <a:ext cx="3112800" cy="1898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g13b750fa28c_1_2461"/>
              <p:cNvSpPr/>
              <p:nvPr/>
            </p:nvSpPr>
            <p:spPr>
              <a:xfrm>
                <a:off x="-1490078" y="4798088"/>
                <a:ext cx="3339300" cy="2191200"/>
              </a:xfrm>
              <a:prstGeom prst="roundRect">
                <a:avLst>
                  <a:gd name="adj" fmla="val 385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71" name="Google Shape;1471;g13b750fa28c_1_2461"/>
              <p:cNvCxnSpPr/>
              <p:nvPr/>
            </p:nvCxnSpPr>
            <p:spPr>
              <a:xfrm>
                <a:off x="-379655" y="7379225"/>
                <a:ext cx="1123800" cy="0"/>
              </a:xfrm>
              <a:prstGeom prst="straightConnector1">
                <a:avLst/>
              </a:prstGeom>
              <a:noFill/>
              <a:ln w="19050" cap="flat" cmpd="sng">
                <a:solidFill>
                  <a:schemeClr val="dk1"/>
                </a:solidFill>
                <a:prstDash val="solid"/>
                <a:round/>
                <a:headEnd type="none" w="sm" len="sm"/>
                <a:tailEnd type="none" w="sm" len="sm"/>
              </a:ln>
            </p:spPr>
          </p:cxnSp>
        </p:grpSp>
        <p:pic>
          <p:nvPicPr>
            <p:cNvPr id="1472" name="Google Shape;1472;g13b750fa28c_1_2461"/>
            <p:cNvPicPr preferRelativeResize="0"/>
            <p:nvPr/>
          </p:nvPicPr>
          <p:blipFill rotWithShape="1">
            <a:blip r:embed="rId3">
              <a:alphaModFix/>
            </a:blip>
            <a:srcRect/>
            <a:stretch/>
          </p:blipFill>
          <p:spPr>
            <a:xfrm>
              <a:off x="5125350" y="1914525"/>
              <a:ext cx="3478901" cy="2124074"/>
            </a:xfrm>
            <a:prstGeom prst="rect">
              <a:avLst/>
            </a:prstGeom>
            <a:noFill/>
            <a:ln>
              <a:noFill/>
            </a:ln>
          </p:spPr>
        </p:pic>
        <p:sp>
          <p:nvSpPr>
            <p:cNvPr id="1473" name="Google Shape;1473;g13b750fa28c_1_2461"/>
            <p:cNvSpPr/>
            <p:nvPr/>
          </p:nvSpPr>
          <p:spPr>
            <a:xfrm>
              <a:off x="7197025" y="2179475"/>
              <a:ext cx="1265700" cy="63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4" name="Google Shape;1474;g13b750fa28c_1_2461"/>
            <p:cNvPicPr preferRelativeResize="0"/>
            <p:nvPr/>
          </p:nvPicPr>
          <p:blipFill rotWithShape="1">
            <a:blip r:embed="rId4">
              <a:alphaModFix/>
            </a:blip>
            <a:srcRect/>
            <a:stretch/>
          </p:blipFill>
          <p:spPr>
            <a:xfrm>
              <a:off x="7254775" y="2242925"/>
              <a:ext cx="1150180" cy="505201"/>
            </a:xfrm>
            <a:prstGeom prst="rect">
              <a:avLst/>
            </a:prstGeom>
            <a:noFill/>
            <a:ln>
              <a:noFill/>
            </a:ln>
          </p:spPr>
        </p:pic>
        <p:pic>
          <p:nvPicPr>
            <p:cNvPr id="1475" name="Google Shape;1475;g13b750fa28c_1_2461"/>
            <p:cNvPicPr preferRelativeResize="0"/>
            <p:nvPr/>
          </p:nvPicPr>
          <p:blipFill rotWithShape="1">
            <a:blip r:embed="rId5">
              <a:alphaModFix/>
            </a:blip>
            <a:srcRect/>
            <a:stretch/>
          </p:blipFill>
          <p:spPr>
            <a:xfrm>
              <a:off x="7633067" y="2298725"/>
              <a:ext cx="393618" cy="393600"/>
            </a:xfrm>
            <a:prstGeom prst="rect">
              <a:avLst/>
            </a:prstGeom>
            <a:noFill/>
            <a:ln>
              <a:noFill/>
            </a:ln>
          </p:spPr>
        </p:pic>
      </p:grpSp>
      <p:sp>
        <p:nvSpPr>
          <p:cNvPr id="1476" name="Google Shape;1476;g13b750fa28c_1_2461"/>
          <p:cNvSpPr/>
          <p:nvPr/>
        </p:nvSpPr>
        <p:spPr>
          <a:xfrm>
            <a:off x="762000" y="1543050"/>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g13b750fa28c_1_2461"/>
          <p:cNvSpPr/>
          <p:nvPr/>
        </p:nvSpPr>
        <p:spPr>
          <a:xfrm>
            <a:off x="762000" y="2762250"/>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g13b750fa28c_1_2461"/>
          <p:cNvSpPr/>
          <p:nvPr/>
        </p:nvSpPr>
        <p:spPr>
          <a:xfrm>
            <a:off x="762000" y="2152650"/>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g13b750fa28c_1_2461"/>
          <p:cNvSpPr/>
          <p:nvPr/>
        </p:nvSpPr>
        <p:spPr>
          <a:xfrm>
            <a:off x="762000" y="3455718"/>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g13b750fa28c_1_2461"/>
          <p:cNvSpPr txBox="1"/>
          <p:nvPr/>
        </p:nvSpPr>
        <p:spPr>
          <a:xfrm>
            <a:off x="909965" y="3275881"/>
            <a:ext cx="4566300" cy="474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600"/>
              <a:buFont typeface="Raleway Black"/>
              <a:buNone/>
            </a:pPr>
            <a:r>
              <a:rPr lang="en" sz="1800" b="0" i="0" u="none" strike="noStrike" cap="none">
                <a:solidFill>
                  <a:srgbClr val="000000"/>
                </a:solidFill>
                <a:latin typeface="Raleway"/>
                <a:ea typeface="Raleway"/>
                <a:cs typeface="Raleway"/>
                <a:sym typeface="Raleway"/>
              </a:rPr>
              <a:t>Keep the same </a:t>
            </a:r>
            <a:r>
              <a:rPr lang="en" sz="1800">
                <a:latin typeface="Raleway"/>
                <a:ea typeface="Raleway"/>
                <a:cs typeface="Raleway"/>
                <a:sym typeface="Raleway"/>
              </a:rPr>
              <a:t>d</a:t>
            </a:r>
            <a:r>
              <a:rPr lang="en" sz="1800" b="0" i="0" u="none" strike="noStrike" cap="none">
                <a:solidFill>
                  <a:srgbClr val="000000"/>
                </a:solidFill>
                <a:latin typeface="Raleway"/>
                <a:ea typeface="Raleway"/>
                <a:cs typeface="Raleway"/>
                <a:sym typeface="Raleway"/>
              </a:rPr>
              <a:t>esign for all browsers</a:t>
            </a:r>
            <a:endParaRPr sz="2400" b="0" i="0" u="none" strike="noStrike" cap="none">
              <a:solidFill>
                <a:schemeClr val="dk1"/>
              </a:solidFill>
              <a:latin typeface="Raleway Black"/>
              <a:ea typeface="Raleway Black"/>
              <a:cs typeface="Raleway Black"/>
              <a:sym typeface="Raleway Black"/>
            </a:endParaRPr>
          </a:p>
        </p:txBody>
      </p:sp>
      <p:sp>
        <p:nvSpPr>
          <p:cNvPr id="1481" name="Google Shape;1481;g13b750fa28c_1_2461"/>
          <p:cNvSpPr txBox="1"/>
          <p:nvPr/>
        </p:nvSpPr>
        <p:spPr>
          <a:xfrm>
            <a:off x="919772" y="1921027"/>
            <a:ext cx="3589500" cy="523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600"/>
              <a:buFont typeface="Raleway Black"/>
              <a:buNone/>
            </a:pPr>
            <a:r>
              <a:rPr lang="en" sz="1800" b="0" i="0" u="none" strike="noStrike" cap="none" dirty="0">
                <a:solidFill>
                  <a:srgbClr val="000000"/>
                </a:solidFill>
                <a:latin typeface="Raleway"/>
                <a:ea typeface="Raleway"/>
                <a:cs typeface="Raleway"/>
                <a:sym typeface="Raleway"/>
              </a:rPr>
              <a:t>Update </a:t>
            </a:r>
            <a:r>
              <a:rPr lang="en" sz="1800" dirty="0">
                <a:latin typeface="Raleway"/>
                <a:ea typeface="Raleway"/>
                <a:cs typeface="Raleway"/>
                <a:sym typeface="Raleway"/>
              </a:rPr>
              <a:t>l</a:t>
            </a:r>
            <a:r>
              <a:rPr lang="en" sz="1800" b="0" i="0" u="none" strike="noStrike" cap="none" dirty="0">
                <a:solidFill>
                  <a:srgbClr val="000000"/>
                </a:solidFill>
                <a:latin typeface="Raleway"/>
                <a:ea typeface="Raleway"/>
                <a:cs typeface="Raleway"/>
                <a:sym typeface="Raleway"/>
              </a:rPr>
              <a:t>anguage </a:t>
            </a:r>
            <a:r>
              <a:rPr lang="en" sz="1800" dirty="0">
                <a:latin typeface="Raleway"/>
                <a:ea typeface="Raleway"/>
                <a:cs typeface="Raleway"/>
                <a:sym typeface="Raleway"/>
              </a:rPr>
              <a:t>b</a:t>
            </a:r>
            <a:r>
              <a:rPr lang="en" sz="1800" b="0" i="0" u="none" strike="noStrike" cap="none" dirty="0">
                <a:solidFill>
                  <a:srgbClr val="000000"/>
                </a:solidFill>
                <a:latin typeface="Raleway"/>
                <a:ea typeface="Raleway"/>
                <a:cs typeface="Raleway"/>
                <a:sym typeface="Raleway"/>
              </a:rPr>
              <a:t>arrier</a:t>
            </a:r>
            <a:endParaRPr sz="2400" b="0" i="0" u="none" strike="noStrike" cap="none" dirty="0">
              <a:solidFill>
                <a:schemeClr val="dk1"/>
              </a:solidFill>
              <a:latin typeface="Raleway Black"/>
              <a:ea typeface="Raleway Black"/>
              <a:cs typeface="Raleway Black"/>
              <a:sym typeface="Raleway Black"/>
            </a:endParaRPr>
          </a:p>
        </p:txBody>
      </p:sp>
      <p:sp>
        <p:nvSpPr>
          <p:cNvPr id="1482" name="Google Shape;1482;g13b750fa28c_1_2461"/>
          <p:cNvSpPr txBox="1"/>
          <p:nvPr/>
        </p:nvSpPr>
        <p:spPr>
          <a:xfrm>
            <a:off x="919772" y="2604673"/>
            <a:ext cx="4566300" cy="474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600"/>
              <a:buFont typeface="Raleway Black"/>
              <a:buNone/>
            </a:pPr>
            <a:r>
              <a:rPr lang="en" sz="1800" b="0" i="0" u="none" strike="noStrike" cap="none">
                <a:solidFill>
                  <a:srgbClr val="000000"/>
                </a:solidFill>
                <a:latin typeface="Raleway"/>
                <a:ea typeface="Raleway"/>
                <a:cs typeface="Raleway"/>
                <a:sym typeface="Raleway"/>
              </a:rPr>
              <a:t>Shorten descriptions along with graphics</a:t>
            </a:r>
            <a:endParaRPr sz="2400" b="0" i="0" u="none" strike="noStrike" cap="none">
              <a:solidFill>
                <a:schemeClr val="dk1"/>
              </a:solidFill>
              <a:latin typeface="Raleway Black"/>
              <a:ea typeface="Raleway Black"/>
              <a:cs typeface="Raleway Black"/>
              <a:sym typeface="Raleway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4"/>
                                        </p:tgtEl>
                                        <p:attrNameLst>
                                          <p:attrName>style.visibility</p:attrName>
                                        </p:attrNameLst>
                                      </p:cBhvr>
                                      <p:to>
                                        <p:strVal val="visible"/>
                                      </p:to>
                                    </p:set>
                                    <p:animEffect transition="in" filter="fade">
                                      <p:cBhvr>
                                        <p:cTn id="7" dur="500"/>
                                        <p:tgtEl>
                                          <p:spTgt spid="1464"/>
                                        </p:tgtEl>
                                      </p:cBhvr>
                                    </p:animEffect>
                                  </p:childTnLst>
                                </p:cTn>
                              </p:par>
                              <p:par>
                                <p:cTn id="8" presetID="10" presetClass="entr" presetSubtype="0" fill="hold" nodeType="withEffect">
                                  <p:stCondLst>
                                    <p:cond delay="0"/>
                                  </p:stCondLst>
                                  <p:childTnLst>
                                    <p:set>
                                      <p:cBhvr>
                                        <p:cTn id="9" dur="1" fill="hold">
                                          <p:stCondLst>
                                            <p:cond delay="0"/>
                                          </p:stCondLst>
                                        </p:cTn>
                                        <p:tgtEl>
                                          <p:spTgt spid="1476"/>
                                        </p:tgtEl>
                                        <p:attrNameLst>
                                          <p:attrName>style.visibility</p:attrName>
                                        </p:attrNameLst>
                                      </p:cBhvr>
                                      <p:to>
                                        <p:strVal val="visible"/>
                                      </p:to>
                                    </p:set>
                                    <p:animEffect transition="in" filter="fade">
                                      <p:cBhvr>
                                        <p:cTn id="10" dur="500"/>
                                        <p:tgtEl>
                                          <p:spTgt spid="14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81"/>
                                        </p:tgtEl>
                                        <p:attrNameLst>
                                          <p:attrName>style.visibility</p:attrName>
                                        </p:attrNameLst>
                                      </p:cBhvr>
                                      <p:to>
                                        <p:strVal val="visible"/>
                                      </p:to>
                                    </p:set>
                                    <p:animEffect transition="in" filter="fade">
                                      <p:cBhvr>
                                        <p:cTn id="15" dur="500"/>
                                        <p:tgtEl>
                                          <p:spTgt spid="1481"/>
                                        </p:tgtEl>
                                      </p:cBhvr>
                                    </p:animEffect>
                                  </p:childTnLst>
                                </p:cTn>
                              </p:par>
                              <p:par>
                                <p:cTn id="16" presetID="10" presetClass="entr" presetSubtype="0" fill="hold" nodeType="withEffect">
                                  <p:stCondLst>
                                    <p:cond delay="0"/>
                                  </p:stCondLst>
                                  <p:childTnLst>
                                    <p:set>
                                      <p:cBhvr>
                                        <p:cTn id="17" dur="1" fill="hold">
                                          <p:stCondLst>
                                            <p:cond delay="0"/>
                                          </p:stCondLst>
                                        </p:cTn>
                                        <p:tgtEl>
                                          <p:spTgt spid="1478"/>
                                        </p:tgtEl>
                                        <p:attrNameLst>
                                          <p:attrName>style.visibility</p:attrName>
                                        </p:attrNameLst>
                                      </p:cBhvr>
                                      <p:to>
                                        <p:strVal val="visible"/>
                                      </p:to>
                                    </p:set>
                                    <p:animEffect transition="in" filter="fade">
                                      <p:cBhvr>
                                        <p:cTn id="18" dur="500"/>
                                        <p:tgtEl>
                                          <p:spTgt spid="1478"/>
                                        </p:tgtEl>
                                      </p:cBhvr>
                                    </p:animEffect>
                                  </p:childTnLst>
                                </p:cTn>
                              </p:par>
                              <p:par>
                                <p:cTn id="19" presetID="9" presetClass="emph" presetSubtype="0" grpId="0" nodeType="withEffect">
                                  <p:stCondLst>
                                    <p:cond delay="0"/>
                                  </p:stCondLst>
                                  <p:childTnLst>
                                    <p:set>
                                      <p:cBhvr>
                                        <p:cTn id="20" dur="indefinite"/>
                                        <p:tgtEl>
                                          <p:spTgt spid="1464"/>
                                        </p:tgtEl>
                                        <p:attrNameLst>
                                          <p:attrName>style.opacity</p:attrName>
                                        </p:attrNameLst>
                                      </p:cBhvr>
                                      <p:to>
                                        <p:strVal val="0.5"/>
                                      </p:to>
                                    </p:set>
                                    <p:animEffect filter="image" prLst="opacity: 0.5">
                                      <p:cBhvr rctx="IE">
                                        <p:cTn id="21" dur="indefinite"/>
                                        <p:tgtEl>
                                          <p:spTgt spid="1464"/>
                                        </p:tgtEl>
                                      </p:cBhvr>
                                    </p:animEffect>
                                  </p:childTnLst>
                                </p:cTn>
                              </p:par>
                              <p:par>
                                <p:cTn id="22" presetID="9" presetClass="emph" presetSubtype="0" grpId="0" nodeType="withEffect">
                                  <p:stCondLst>
                                    <p:cond delay="0"/>
                                  </p:stCondLst>
                                  <p:childTnLst>
                                    <p:set>
                                      <p:cBhvr>
                                        <p:cTn id="23" dur="indefinite"/>
                                        <p:tgtEl>
                                          <p:spTgt spid="1476"/>
                                        </p:tgtEl>
                                        <p:attrNameLst>
                                          <p:attrName>style.opacity</p:attrName>
                                        </p:attrNameLst>
                                      </p:cBhvr>
                                      <p:to>
                                        <p:strVal val="0.5"/>
                                      </p:to>
                                    </p:set>
                                    <p:animEffect filter="image" prLst="opacity: 0.5">
                                      <p:cBhvr rctx="IE">
                                        <p:cTn id="24" dur="indefinite"/>
                                        <p:tgtEl>
                                          <p:spTgt spid="14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82"/>
                                        </p:tgtEl>
                                        <p:attrNameLst>
                                          <p:attrName>style.visibility</p:attrName>
                                        </p:attrNameLst>
                                      </p:cBhvr>
                                      <p:to>
                                        <p:strVal val="visible"/>
                                      </p:to>
                                    </p:set>
                                    <p:animEffect transition="in" filter="fade">
                                      <p:cBhvr>
                                        <p:cTn id="29" dur="500"/>
                                        <p:tgtEl>
                                          <p:spTgt spid="1482"/>
                                        </p:tgtEl>
                                      </p:cBhvr>
                                    </p:animEffect>
                                  </p:childTnLst>
                                </p:cTn>
                              </p:par>
                              <p:par>
                                <p:cTn id="30" presetID="10" presetClass="entr" presetSubtype="0" fill="hold" nodeType="withEffect">
                                  <p:stCondLst>
                                    <p:cond delay="0"/>
                                  </p:stCondLst>
                                  <p:childTnLst>
                                    <p:set>
                                      <p:cBhvr>
                                        <p:cTn id="31" dur="1" fill="hold">
                                          <p:stCondLst>
                                            <p:cond delay="0"/>
                                          </p:stCondLst>
                                        </p:cTn>
                                        <p:tgtEl>
                                          <p:spTgt spid="1477"/>
                                        </p:tgtEl>
                                        <p:attrNameLst>
                                          <p:attrName>style.visibility</p:attrName>
                                        </p:attrNameLst>
                                      </p:cBhvr>
                                      <p:to>
                                        <p:strVal val="visible"/>
                                      </p:to>
                                    </p:set>
                                    <p:animEffect transition="in" filter="fade">
                                      <p:cBhvr>
                                        <p:cTn id="32" dur="500"/>
                                        <p:tgtEl>
                                          <p:spTgt spid="1477"/>
                                        </p:tgtEl>
                                      </p:cBhvr>
                                    </p:animEffect>
                                  </p:childTnLst>
                                </p:cTn>
                              </p:par>
                              <p:par>
                                <p:cTn id="33" presetID="9" presetClass="emph" presetSubtype="0" grpId="0" nodeType="withEffect">
                                  <p:stCondLst>
                                    <p:cond delay="0"/>
                                  </p:stCondLst>
                                  <p:childTnLst>
                                    <p:set>
                                      <p:cBhvr>
                                        <p:cTn id="34" dur="indefinite"/>
                                        <p:tgtEl>
                                          <p:spTgt spid="1481"/>
                                        </p:tgtEl>
                                        <p:attrNameLst>
                                          <p:attrName>style.opacity</p:attrName>
                                        </p:attrNameLst>
                                      </p:cBhvr>
                                      <p:to>
                                        <p:strVal val="0.5"/>
                                      </p:to>
                                    </p:set>
                                    <p:animEffect filter="image" prLst="opacity: 0.5">
                                      <p:cBhvr rctx="IE">
                                        <p:cTn id="35" dur="indefinite"/>
                                        <p:tgtEl>
                                          <p:spTgt spid="1481"/>
                                        </p:tgtEl>
                                      </p:cBhvr>
                                    </p:animEffect>
                                  </p:childTnLst>
                                </p:cTn>
                              </p:par>
                              <p:par>
                                <p:cTn id="36" presetID="9" presetClass="emph" presetSubtype="0" grpId="0" nodeType="withEffect">
                                  <p:stCondLst>
                                    <p:cond delay="0"/>
                                  </p:stCondLst>
                                  <p:childTnLst>
                                    <p:set>
                                      <p:cBhvr>
                                        <p:cTn id="37" dur="indefinite"/>
                                        <p:tgtEl>
                                          <p:spTgt spid="1478"/>
                                        </p:tgtEl>
                                        <p:attrNameLst>
                                          <p:attrName>style.opacity</p:attrName>
                                        </p:attrNameLst>
                                      </p:cBhvr>
                                      <p:to>
                                        <p:strVal val="0.5"/>
                                      </p:to>
                                    </p:set>
                                    <p:animEffect filter="image" prLst="opacity: 0.5">
                                      <p:cBhvr rctx="IE">
                                        <p:cTn id="38" dur="indefinite"/>
                                        <p:tgtEl>
                                          <p:spTgt spid="147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80"/>
                                        </p:tgtEl>
                                        <p:attrNameLst>
                                          <p:attrName>style.visibility</p:attrName>
                                        </p:attrNameLst>
                                      </p:cBhvr>
                                      <p:to>
                                        <p:strVal val="visible"/>
                                      </p:to>
                                    </p:set>
                                    <p:animEffect transition="in" filter="fade">
                                      <p:cBhvr>
                                        <p:cTn id="43" dur="500"/>
                                        <p:tgtEl>
                                          <p:spTgt spid="1480"/>
                                        </p:tgtEl>
                                      </p:cBhvr>
                                    </p:animEffect>
                                  </p:childTnLst>
                                </p:cTn>
                              </p:par>
                              <p:par>
                                <p:cTn id="44" presetID="10" presetClass="entr" presetSubtype="0" fill="hold" nodeType="withEffect">
                                  <p:stCondLst>
                                    <p:cond delay="0"/>
                                  </p:stCondLst>
                                  <p:childTnLst>
                                    <p:set>
                                      <p:cBhvr>
                                        <p:cTn id="45" dur="1" fill="hold">
                                          <p:stCondLst>
                                            <p:cond delay="0"/>
                                          </p:stCondLst>
                                        </p:cTn>
                                        <p:tgtEl>
                                          <p:spTgt spid="1479"/>
                                        </p:tgtEl>
                                        <p:attrNameLst>
                                          <p:attrName>style.visibility</p:attrName>
                                        </p:attrNameLst>
                                      </p:cBhvr>
                                      <p:to>
                                        <p:strVal val="visible"/>
                                      </p:to>
                                    </p:set>
                                    <p:animEffect transition="in" filter="fade">
                                      <p:cBhvr>
                                        <p:cTn id="46" dur="500"/>
                                        <p:tgtEl>
                                          <p:spTgt spid="1479"/>
                                        </p:tgtEl>
                                      </p:cBhvr>
                                    </p:animEffect>
                                  </p:childTnLst>
                                </p:cTn>
                              </p:par>
                              <p:par>
                                <p:cTn id="47" presetID="9" presetClass="emph" presetSubtype="0" grpId="0" nodeType="withEffect">
                                  <p:stCondLst>
                                    <p:cond delay="0"/>
                                  </p:stCondLst>
                                  <p:childTnLst>
                                    <p:set>
                                      <p:cBhvr>
                                        <p:cTn id="48" dur="indefinite"/>
                                        <p:tgtEl>
                                          <p:spTgt spid="1482"/>
                                        </p:tgtEl>
                                        <p:attrNameLst>
                                          <p:attrName>style.opacity</p:attrName>
                                        </p:attrNameLst>
                                      </p:cBhvr>
                                      <p:to>
                                        <p:strVal val="0.5"/>
                                      </p:to>
                                    </p:set>
                                    <p:animEffect filter="image" prLst="opacity: 0.5">
                                      <p:cBhvr rctx="IE">
                                        <p:cTn id="49" dur="indefinite"/>
                                        <p:tgtEl>
                                          <p:spTgt spid="1482"/>
                                        </p:tgtEl>
                                      </p:cBhvr>
                                    </p:animEffect>
                                  </p:childTnLst>
                                </p:cTn>
                              </p:par>
                              <p:par>
                                <p:cTn id="50" presetID="9" presetClass="emph" presetSubtype="0" grpId="0" nodeType="withEffect">
                                  <p:stCondLst>
                                    <p:cond delay="0"/>
                                  </p:stCondLst>
                                  <p:childTnLst>
                                    <p:set>
                                      <p:cBhvr>
                                        <p:cTn id="51" dur="indefinite"/>
                                        <p:tgtEl>
                                          <p:spTgt spid="1477"/>
                                        </p:tgtEl>
                                        <p:attrNameLst>
                                          <p:attrName>style.opacity</p:attrName>
                                        </p:attrNameLst>
                                      </p:cBhvr>
                                      <p:to>
                                        <p:strVal val="0.5"/>
                                      </p:to>
                                    </p:set>
                                    <p:animEffect filter="image" prLst="opacity: 0.5">
                                      <p:cBhvr rctx="IE">
                                        <p:cTn id="52" dur="indefinite"/>
                                        <p:tgtEl>
                                          <p:spTgt spid="1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 grpId="0"/>
      <p:bldP spid="1476" grpId="0" animBg="1"/>
      <p:bldP spid="1477" grpId="0" animBg="1"/>
      <p:bldP spid="1478" grpId="0" animBg="1"/>
      <p:bldP spid="1481" grpId="0"/>
      <p:bldP spid="14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g13b6b7d8cf2_4_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13</a:t>
            </a:fld>
            <a:endParaRPr/>
          </a:p>
        </p:txBody>
      </p:sp>
      <p:pic>
        <p:nvPicPr>
          <p:cNvPr id="1488" name="Google Shape;1488;g13b6b7d8cf2_4_18"/>
          <p:cNvPicPr preferRelativeResize="0"/>
          <p:nvPr/>
        </p:nvPicPr>
        <p:blipFill>
          <a:blip r:embed="rId3">
            <a:alphaModFix/>
          </a:blip>
          <a:stretch>
            <a:fillRect/>
          </a:stretch>
        </p:blipFill>
        <p:spPr>
          <a:xfrm>
            <a:off x="38516" y="879478"/>
            <a:ext cx="9144000" cy="4067173"/>
          </a:xfrm>
          <a:prstGeom prst="rect">
            <a:avLst/>
          </a:prstGeom>
          <a:noFill/>
          <a:ln>
            <a:noFill/>
          </a:ln>
        </p:spPr>
      </p:pic>
      <p:sp>
        <p:nvSpPr>
          <p:cNvPr id="4" name="Google Shape;1462;g13b750fa28c_1_2461">
            <a:extLst>
              <a:ext uri="{FF2B5EF4-FFF2-40B4-BE49-F238E27FC236}">
                <a16:creationId xmlns:a16="http://schemas.microsoft.com/office/drawing/2014/main" id="{24687293-E456-3B6F-1D5C-14C45B4FFCCD}"/>
              </a:ext>
            </a:extLst>
          </p:cNvPr>
          <p:cNvSpPr txBox="1">
            <a:spLocks/>
          </p:cNvSpPr>
          <p:nvPr/>
        </p:nvSpPr>
        <p:spPr>
          <a:xfrm>
            <a:off x="328475" y="233125"/>
            <a:ext cx="5971200" cy="114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US" sz="3000" b="1" dirty="0"/>
              <a:t>Current Website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pic>
        <p:nvPicPr>
          <p:cNvPr id="1493" name="Google Shape;1493;g13b6b7d8cf2_4_0"/>
          <p:cNvPicPr preferRelativeResize="0"/>
          <p:nvPr/>
        </p:nvPicPr>
        <p:blipFill>
          <a:blip r:embed="rId3">
            <a:alphaModFix/>
          </a:blip>
          <a:stretch>
            <a:fillRect/>
          </a:stretch>
        </p:blipFill>
        <p:spPr>
          <a:xfrm>
            <a:off x="0" y="0"/>
            <a:ext cx="9143990" cy="5143500"/>
          </a:xfrm>
          <a:prstGeom prst="rect">
            <a:avLst/>
          </a:prstGeom>
          <a:noFill/>
          <a:ln>
            <a:noFill/>
          </a:ln>
        </p:spPr>
      </p:pic>
      <p:sp>
        <p:nvSpPr>
          <p:cNvPr id="1494" name="Google Shape;1494;g13b6b7d8cf2_4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g13b6b7d8cf2_4_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15</a:t>
            </a:fld>
            <a:endParaRPr/>
          </a:p>
        </p:txBody>
      </p:sp>
      <p:pic>
        <p:nvPicPr>
          <p:cNvPr id="1500" name="Google Shape;1500;g13b6b7d8cf2_4_25"/>
          <p:cNvPicPr preferRelativeResize="0"/>
          <p:nvPr/>
        </p:nvPicPr>
        <p:blipFill>
          <a:blip r:embed="rId3">
            <a:alphaModFix/>
          </a:blip>
          <a:stretch>
            <a:fillRect/>
          </a:stretch>
        </p:blipFill>
        <p:spPr>
          <a:xfrm>
            <a:off x="0" y="0"/>
            <a:ext cx="9144000" cy="51435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pic>
        <p:nvPicPr>
          <p:cNvPr id="1380" name="Google Shape;1380;p7"/>
          <p:cNvPicPr preferRelativeResize="0"/>
          <p:nvPr/>
        </p:nvPicPr>
        <p:blipFill rotWithShape="1">
          <a:blip r:embed="rId3">
            <a:alphaModFix/>
          </a:blip>
          <a:srcRect r="8465"/>
          <a:stretch/>
        </p:blipFill>
        <p:spPr>
          <a:xfrm>
            <a:off x="5023525" y="1068750"/>
            <a:ext cx="4120476" cy="3006000"/>
          </a:xfrm>
          <a:prstGeom prst="rect">
            <a:avLst/>
          </a:prstGeom>
          <a:noFill/>
          <a:ln>
            <a:noFill/>
          </a:ln>
        </p:spPr>
      </p:pic>
      <p:sp>
        <p:nvSpPr>
          <p:cNvPr id="1381" name="Google Shape;1381;p7"/>
          <p:cNvSpPr/>
          <p:nvPr/>
        </p:nvSpPr>
        <p:spPr>
          <a:xfrm>
            <a:off x="4419600" y="1068750"/>
            <a:ext cx="2779200" cy="3006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7"/>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7"/>
          <p:cNvSpPr txBox="1">
            <a:spLocks noGrp="1"/>
          </p:cNvSpPr>
          <p:nvPr>
            <p:ph type="title"/>
          </p:nvPr>
        </p:nvSpPr>
        <p:spPr>
          <a:xfrm>
            <a:off x="465275" y="1482175"/>
            <a:ext cx="4696500" cy="104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200" dirty="0"/>
              <a:t>Recommendations</a:t>
            </a:r>
            <a:endParaRPr sz="3200" dirty="0"/>
          </a:p>
        </p:txBody>
      </p:sp>
      <p:grpSp>
        <p:nvGrpSpPr>
          <p:cNvPr id="1385" name="Google Shape;1385;p7"/>
          <p:cNvGrpSpPr/>
          <p:nvPr/>
        </p:nvGrpSpPr>
        <p:grpSpPr>
          <a:xfrm>
            <a:off x="5923861" y="1725294"/>
            <a:ext cx="312682" cy="1748105"/>
            <a:chOff x="8954936" y="1923919"/>
            <a:chExt cx="312682" cy="1748105"/>
          </a:xfrm>
        </p:grpSpPr>
        <p:sp>
          <p:nvSpPr>
            <p:cNvPr id="1386" name="Google Shape;1386;p7"/>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7"/>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7"/>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7"/>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7"/>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7"/>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7"/>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7"/>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7"/>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7"/>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7"/>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7"/>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7"/>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7"/>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7"/>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7"/>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7"/>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7"/>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7"/>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7"/>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7"/>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7"/>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7"/>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7"/>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10" name="Google Shape;1410;p7"/>
          <p:cNvCxnSpPr/>
          <p:nvPr/>
        </p:nvCxnSpPr>
        <p:spPr>
          <a:xfrm rot="10800000" flipH="1">
            <a:off x="465275" y="2583150"/>
            <a:ext cx="2766600" cy="16200"/>
          </a:xfrm>
          <a:prstGeom prst="straightConnector1">
            <a:avLst/>
          </a:prstGeom>
          <a:noFill/>
          <a:ln w="28575" cap="flat" cmpd="sng">
            <a:solidFill>
              <a:schemeClr val="dk2"/>
            </a:solidFill>
            <a:prstDash val="solid"/>
            <a:round/>
            <a:headEnd type="none" w="med" len="med"/>
            <a:tailEnd type="none" w="med" len="med"/>
          </a:ln>
        </p:spPr>
      </p:cxnSp>
      <p:sp>
        <p:nvSpPr>
          <p:cNvPr id="1411" name="Google Shape;1411;p7"/>
          <p:cNvSpPr txBox="1"/>
          <p:nvPr/>
        </p:nvSpPr>
        <p:spPr>
          <a:xfrm>
            <a:off x="548624" y="2789325"/>
            <a:ext cx="3512643" cy="83096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Website Redesign</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b="1" dirty="0">
                <a:latin typeface="Open Sans"/>
                <a:ea typeface="Open Sans"/>
                <a:cs typeface="Open Sans"/>
                <a:sym typeface="Open Sans"/>
              </a:rPr>
              <a:t>Creating Promotional Strategies</a:t>
            </a:r>
            <a:endParaRPr b="1"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Attending Proposed Events</a:t>
            </a:r>
            <a:endParaRPr dirty="0">
              <a:latin typeface="Open Sans"/>
              <a:ea typeface="Open Sans"/>
              <a:cs typeface="Open Sans"/>
              <a:sym typeface="Open Sans"/>
            </a:endParaRPr>
          </a:p>
        </p:txBody>
      </p:sp>
      <p:sp>
        <p:nvSpPr>
          <p:cNvPr id="1412" name="Google Shape;1412;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16</a:t>
            </a:fld>
            <a:endParaRPr/>
          </a:p>
        </p:txBody>
      </p:sp>
    </p:spTree>
    <p:extLst>
      <p:ext uri="{BB962C8B-B14F-4D97-AF65-F5344CB8AC3E}">
        <p14:creationId xmlns:p14="http://schemas.microsoft.com/office/powerpoint/2010/main" val="2029949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g13b43be0e91_0_39"/>
          <p:cNvSpPr txBox="1">
            <a:spLocks noGrp="1"/>
          </p:cNvSpPr>
          <p:nvPr>
            <p:ph type="title" idx="4294967295"/>
          </p:nvPr>
        </p:nvSpPr>
        <p:spPr>
          <a:xfrm>
            <a:off x="449300" y="0"/>
            <a:ext cx="7430700" cy="11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Recommendation 2:</a:t>
            </a:r>
            <a:endParaRPr sz="3000" dirty="0"/>
          </a:p>
          <a:p>
            <a:pPr marL="0" lvl="0" indent="0" algn="l" rtl="0">
              <a:spcBef>
                <a:spcPts val="0"/>
              </a:spcBef>
              <a:spcAft>
                <a:spcPts val="0"/>
              </a:spcAft>
              <a:buNone/>
            </a:pPr>
            <a:r>
              <a:rPr lang="en" sz="3000" dirty="0"/>
              <a:t>Creating Promotional Strategies</a:t>
            </a:r>
            <a:r>
              <a:rPr lang="en" dirty="0"/>
              <a:t>  </a:t>
            </a:r>
            <a:r>
              <a:rPr lang="en" sz="4000" dirty="0"/>
              <a:t> </a:t>
            </a:r>
            <a:endParaRPr sz="4000" dirty="0"/>
          </a:p>
        </p:txBody>
      </p:sp>
      <p:sp>
        <p:nvSpPr>
          <p:cNvPr id="1506" name="Google Shape;1506;g13b43be0e91_0_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17</a:t>
            </a:fld>
            <a:endParaRPr/>
          </a:p>
        </p:txBody>
      </p:sp>
      <p:graphicFrame>
        <p:nvGraphicFramePr>
          <p:cNvPr id="1507" name="Google Shape;1507;g13b43be0e91_0_39"/>
          <p:cNvGraphicFramePr/>
          <p:nvPr>
            <p:extLst>
              <p:ext uri="{D42A27DB-BD31-4B8C-83A1-F6EECF244321}">
                <p14:modId xmlns:p14="http://schemas.microsoft.com/office/powerpoint/2010/main" val="1453612093"/>
              </p:ext>
            </p:extLst>
          </p:nvPr>
        </p:nvGraphicFramePr>
        <p:xfrm>
          <a:off x="449298" y="1229525"/>
          <a:ext cx="8245400" cy="3731148"/>
        </p:xfrm>
        <a:graphic>
          <a:graphicData uri="http://schemas.openxmlformats.org/drawingml/2006/table">
            <a:tbl>
              <a:tblPr>
                <a:noFill/>
                <a:tableStyleId>{FD4EEDEC-32A1-4DD8-9620-9A757A153084}</a:tableStyleId>
              </a:tblPr>
              <a:tblGrid>
                <a:gridCol w="2577275">
                  <a:extLst>
                    <a:ext uri="{9D8B030D-6E8A-4147-A177-3AD203B41FA5}">
                      <a16:colId xmlns:a16="http://schemas.microsoft.com/office/drawing/2014/main" val="20000"/>
                    </a:ext>
                  </a:extLst>
                </a:gridCol>
                <a:gridCol w="3129300">
                  <a:extLst>
                    <a:ext uri="{9D8B030D-6E8A-4147-A177-3AD203B41FA5}">
                      <a16:colId xmlns:a16="http://schemas.microsoft.com/office/drawing/2014/main" val="20001"/>
                    </a:ext>
                  </a:extLst>
                </a:gridCol>
                <a:gridCol w="2538825">
                  <a:extLst>
                    <a:ext uri="{9D8B030D-6E8A-4147-A177-3AD203B41FA5}">
                      <a16:colId xmlns:a16="http://schemas.microsoft.com/office/drawing/2014/main" val="20002"/>
                    </a:ext>
                  </a:extLst>
                </a:gridCol>
              </a:tblGrid>
              <a:tr h="995490">
                <a:tc>
                  <a:txBody>
                    <a:bodyPr/>
                    <a:lstStyle/>
                    <a:p>
                      <a:pPr marL="0" lvl="0" indent="0" algn="l" rtl="0">
                        <a:spcBef>
                          <a:spcPts val="0"/>
                        </a:spcBef>
                        <a:spcAft>
                          <a:spcPts val="0"/>
                        </a:spcAft>
                        <a:buNone/>
                      </a:pPr>
                      <a:r>
                        <a:rPr lang="en" sz="900">
                          <a:solidFill>
                            <a:schemeClr val="accent4"/>
                          </a:solidFill>
                        </a:rPr>
                        <a:t>Citation: Worldstream (2022, June 22)</a:t>
                      </a:r>
                      <a:endParaRPr sz="900">
                        <a:solidFill>
                          <a:schemeClr val="accent4"/>
                        </a:solidFill>
                      </a:endParaRPr>
                    </a:p>
                    <a:p>
                      <a:pPr marL="0" lvl="0" indent="0" algn="l" rtl="0">
                        <a:lnSpc>
                          <a:spcPct val="110000"/>
                        </a:lnSpc>
                        <a:spcBef>
                          <a:spcPts val="0"/>
                        </a:spcBef>
                        <a:spcAft>
                          <a:spcPts val="0"/>
                        </a:spcAft>
                        <a:buNone/>
                      </a:pPr>
                      <a:r>
                        <a:rPr lang="en" sz="900">
                          <a:solidFill>
                            <a:schemeClr val="accent4"/>
                          </a:solidFill>
                        </a:rPr>
                        <a:t>Social Media Today(2014, January 8)</a:t>
                      </a:r>
                      <a:endParaRPr sz="900">
                        <a:solidFill>
                          <a:schemeClr val="accent4"/>
                        </a:solidFill>
                      </a:endParaRPr>
                    </a:p>
                    <a:p>
                      <a:pPr marL="0" lvl="0" indent="0" algn="l" rtl="0">
                        <a:lnSpc>
                          <a:spcPct val="110000"/>
                        </a:lnSpc>
                        <a:spcBef>
                          <a:spcPts val="0"/>
                        </a:spcBef>
                        <a:spcAft>
                          <a:spcPts val="0"/>
                        </a:spcAft>
                        <a:buNone/>
                      </a:pPr>
                      <a:r>
                        <a:rPr lang="en" sz="900">
                          <a:solidFill>
                            <a:schemeClr val="accent4"/>
                          </a:solidFill>
                        </a:rPr>
                        <a:t>Maps of Arabia (2021, June 8)</a:t>
                      </a:r>
                      <a:endParaRPr sz="900">
                        <a:solidFill>
                          <a:schemeClr val="accent4"/>
                        </a:solidFill>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rgbClr val="FF5D5D"/>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4000" b="1" dirty="0"/>
                        <a:t>Pros</a:t>
                      </a:r>
                      <a:r>
                        <a:rPr lang="en" sz="4100" b="1" dirty="0"/>
                        <a:t> </a:t>
                      </a:r>
                      <a:endParaRPr sz="4100" b="1"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4000" b="1" dirty="0"/>
                        <a:t>Cons</a:t>
                      </a:r>
                      <a:endParaRPr sz="4000" b="1"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776176">
                <a:tc>
                  <a:txBody>
                    <a:bodyPr/>
                    <a:lstStyle/>
                    <a:p>
                      <a:pPr marL="0" lvl="0" indent="0" algn="ctr" rtl="0">
                        <a:spcBef>
                          <a:spcPts val="0"/>
                        </a:spcBef>
                        <a:spcAft>
                          <a:spcPts val="0"/>
                        </a:spcAft>
                        <a:buNone/>
                      </a:pPr>
                      <a:endParaRPr sz="2000" b="1"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Open Sans"/>
                        <a:buChar char="●"/>
                      </a:pPr>
                      <a:endParaRPr sz="1800"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Open Sans"/>
                        <a:buChar char="●"/>
                      </a:pPr>
                      <a:endParaRPr sz="1800" dirty="0">
                        <a:solidFill>
                          <a:schemeClr val="accent5"/>
                        </a:solidFill>
                        <a:latin typeface="Open Sans"/>
                        <a:ea typeface="Open Sans"/>
                        <a:cs typeface="Open Sans"/>
                        <a:sym typeface="Open Sans"/>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811857">
                <a:tc>
                  <a:txBody>
                    <a:bodyPr/>
                    <a:lstStyle/>
                    <a:p>
                      <a:pPr marL="0" lvl="0" indent="0" algn="ctr" rtl="0">
                        <a:spcBef>
                          <a:spcPts val="0"/>
                        </a:spcBef>
                        <a:spcAft>
                          <a:spcPts val="0"/>
                        </a:spcAft>
                        <a:buNone/>
                      </a:pPr>
                      <a:endParaRPr sz="2000" b="1" dirty="0"/>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chemeClr val="accent5"/>
                        </a:buClr>
                        <a:buSzPts val="1400"/>
                        <a:buFont typeface="Open Sans"/>
                        <a:buChar char="●"/>
                      </a:pPr>
                      <a:endParaRPr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Open Sans"/>
                        <a:buChar char="●"/>
                      </a:pPr>
                      <a:endParaRPr sz="100" dirty="0">
                        <a:solidFill>
                          <a:schemeClr val="accent5"/>
                        </a:solidFill>
                        <a:latin typeface="Open Sans"/>
                        <a:ea typeface="Open Sans"/>
                        <a:cs typeface="Open Sans"/>
                        <a:sym typeface="Open Sans"/>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1147625">
                <a:tc>
                  <a:txBody>
                    <a:bodyPr/>
                    <a:lstStyle/>
                    <a:p>
                      <a:pPr marL="0" lvl="0" indent="0" algn="ctr" rtl="0">
                        <a:lnSpc>
                          <a:spcPct val="115000"/>
                        </a:lnSpc>
                        <a:spcBef>
                          <a:spcPts val="0"/>
                        </a:spcBef>
                        <a:spcAft>
                          <a:spcPts val="0"/>
                        </a:spcAft>
                        <a:buClr>
                          <a:schemeClr val="dk1"/>
                        </a:buClr>
                        <a:buSzPts val="1100"/>
                        <a:buFont typeface="Arial"/>
                        <a:buNone/>
                      </a:pPr>
                      <a:endParaRPr sz="2000" b="1"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Open Sans"/>
                        <a:buChar char="●"/>
                      </a:pPr>
                      <a:endParaRPr dirty="0"/>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457200" lvl="0" indent="-317500" algn="l" rtl="0">
                        <a:spcBef>
                          <a:spcPts val="0"/>
                        </a:spcBef>
                        <a:spcAft>
                          <a:spcPts val="0"/>
                        </a:spcAft>
                        <a:buClr>
                          <a:schemeClr val="accent5"/>
                        </a:buClr>
                        <a:buSzPts val="1400"/>
                        <a:buFont typeface="Open Sans"/>
                        <a:buChar char="●"/>
                      </a:pPr>
                      <a:endParaRPr sz="1800" dirty="0">
                        <a:solidFill>
                          <a:schemeClr val="accent5"/>
                        </a:solidFill>
                        <a:latin typeface="Open Sans"/>
                        <a:ea typeface="Open Sans"/>
                        <a:cs typeface="Open Sans"/>
                        <a:sym typeface="Open Sans"/>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508" name="Google Shape;1508;g13b43be0e91_0_39"/>
          <p:cNvPicPr preferRelativeResize="0"/>
          <p:nvPr/>
        </p:nvPicPr>
        <p:blipFill>
          <a:blip r:embed="rId3">
            <a:alphaModFix/>
          </a:blip>
          <a:stretch>
            <a:fillRect/>
          </a:stretch>
        </p:blipFill>
        <p:spPr>
          <a:xfrm>
            <a:off x="2567700" y="3235275"/>
            <a:ext cx="393600" cy="393600"/>
          </a:xfrm>
          <a:prstGeom prst="rect">
            <a:avLst/>
          </a:prstGeom>
          <a:noFill/>
          <a:ln>
            <a:noFill/>
          </a:ln>
        </p:spPr>
      </p:pic>
      <p:pic>
        <p:nvPicPr>
          <p:cNvPr id="1509" name="Google Shape;1509;g13b43be0e91_0_39"/>
          <p:cNvPicPr preferRelativeResize="0"/>
          <p:nvPr/>
        </p:nvPicPr>
        <p:blipFill>
          <a:blip r:embed="rId4">
            <a:alphaModFix/>
          </a:blip>
          <a:stretch>
            <a:fillRect/>
          </a:stretch>
        </p:blipFill>
        <p:spPr>
          <a:xfrm>
            <a:off x="2567700" y="4310250"/>
            <a:ext cx="393600" cy="393600"/>
          </a:xfrm>
          <a:prstGeom prst="rect">
            <a:avLst/>
          </a:prstGeom>
          <a:noFill/>
          <a:ln>
            <a:noFill/>
          </a:ln>
        </p:spPr>
      </p:pic>
      <p:pic>
        <p:nvPicPr>
          <p:cNvPr id="1510" name="Google Shape;1510;g13b43be0e91_0_39"/>
          <p:cNvPicPr preferRelativeResize="0"/>
          <p:nvPr/>
        </p:nvPicPr>
        <p:blipFill>
          <a:blip r:embed="rId5">
            <a:alphaModFix/>
          </a:blip>
          <a:stretch>
            <a:fillRect/>
          </a:stretch>
        </p:blipFill>
        <p:spPr>
          <a:xfrm>
            <a:off x="2541175" y="2502600"/>
            <a:ext cx="446650" cy="446650"/>
          </a:xfrm>
          <a:prstGeom prst="rect">
            <a:avLst/>
          </a:prstGeom>
          <a:noFill/>
          <a:ln>
            <a:noFill/>
          </a:ln>
        </p:spPr>
      </p:pic>
      <p:sp>
        <p:nvSpPr>
          <p:cNvPr id="2" name="TextBox 1">
            <a:extLst>
              <a:ext uri="{FF2B5EF4-FFF2-40B4-BE49-F238E27FC236}">
                <a16:creationId xmlns:a16="http://schemas.microsoft.com/office/drawing/2014/main" id="{201E930A-AAA1-2D6E-8E89-05185A76F181}"/>
              </a:ext>
            </a:extLst>
          </p:cNvPr>
          <p:cNvSpPr txBox="1"/>
          <p:nvPr/>
        </p:nvSpPr>
        <p:spPr>
          <a:xfrm>
            <a:off x="630936" y="2221992"/>
            <a:ext cx="1910239" cy="861774"/>
          </a:xfrm>
          <a:prstGeom prst="rect">
            <a:avLst/>
          </a:prstGeom>
          <a:noFill/>
        </p:spPr>
        <p:txBody>
          <a:bodyPr wrap="square" rtlCol="0">
            <a:spAutoFit/>
          </a:bodyPr>
          <a:lstStyle/>
          <a:p>
            <a:pPr marL="0" marR="0" indent="0" algn="ctr" rtl="0">
              <a:spcBef>
                <a:spcPts val="0"/>
              </a:spcBef>
              <a:spcAft>
                <a:spcPts val="0"/>
              </a:spcAft>
            </a:pPr>
            <a:r>
              <a:rPr lang="en-US" sz="18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Google My </a:t>
            </a:r>
            <a:endParaRPr lang="en-US" dirty="0">
              <a:effectLst/>
            </a:endParaRPr>
          </a:p>
          <a:p>
            <a:pPr marL="0" marR="0" indent="0" algn="ctr" rtl="0">
              <a:spcBef>
                <a:spcPts val="0"/>
              </a:spcBef>
              <a:spcAft>
                <a:spcPts val="0"/>
              </a:spcAft>
            </a:pPr>
            <a:r>
              <a:rPr lang="en-US" sz="18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Business </a:t>
            </a:r>
            <a:endParaRPr lang="en-US" dirty="0">
              <a:effectLst/>
            </a:endParaRPr>
          </a:p>
          <a:p>
            <a:endParaRPr lang="en-US" dirty="0"/>
          </a:p>
        </p:txBody>
      </p:sp>
      <p:sp>
        <p:nvSpPr>
          <p:cNvPr id="9" name="TextBox 8">
            <a:extLst>
              <a:ext uri="{FF2B5EF4-FFF2-40B4-BE49-F238E27FC236}">
                <a16:creationId xmlns:a16="http://schemas.microsoft.com/office/drawing/2014/main" id="{2A3759E8-5287-722C-4CF3-6830CAE49D49}"/>
              </a:ext>
            </a:extLst>
          </p:cNvPr>
          <p:cNvSpPr txBox="1"/>
          <p:nvPr/>
        </p:nvSpPr>
        <p:spPr>
          <a:xfrm>
            <a:off x="553380" y="3287682"/>
            <a:ext cx="1910239" cy="584775"/>
          </a:xfrm>
          <a:prstGeom prst="rect">
            <a:avLst/>
          </a:prstGeom>
          <a:noFill/>
        </p:spPr>
        <p:txBody>
          <a:bodyPr wrap="square" rtlCol="0">
            <a:spAutoFit/>
          </a:bodyPr>
          <a:lstStyle/>
          <a:p>
            <a:pPr marL="0" marR="0" indent="0" algn="ctr" rtl="0">
              <a:spcBef>
                <a:spcPts val="0"/>
              </a:spcBef>
              <a:spcAft>
                <a:spcPts val="0"/>
              </a:spcAft>
            </a:pPr>
            <a:r>
              <a:rPr lang="en-US" sz="18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LinkedIn</a:t>
            </a:r>
            <a:endParaRPr lang="en-US" sz="2400" dirty="0">
              <a:effectLst/>
            </a:endParaRPr>
          </a:p>
          <a:p>
            <a:endParaRPr lang="en-US" dirty="0"/>
          </a:p>
        </p:txBody>
      </p:sp>
      <p:sp>
        <p:nvSpPr>
          <p:cNvPr id="10" name="TextBox 9">
            <a:extLst>
              <a:ext uri="{FF2B5EF4-FFF2-40B4-BE49-F238E27FC236}">
                <a16:creationId xmlns:a16="http://schemas.microsoft.com/office/drawing/2014/main" id="{F4BF189B-7014-E48E-D5B6-D2ABC33ADF89}"/>
              </a:ext>
            </a:extLst>
          </p:cNvPr>
          <p:cNvSpPr txBox="1"/>
          <p:nvPr/>
        </p:nvSpPr>
        <p:spPr>
          <a:xfrm>
            <a:off x="553380" y="3929929"/>
            <a:ext cx="2191094" cy="944874"/>
          </a:xfrm>
          <a:prstGeom prst="rect">
            <a:avLst/>
          </a:prstGeom>
          <a:noFill/>
        </p:spPr>
        <p:txBody>
          <a:bodyPr wrap="square" rtlCol="0">
            <a:spAutoFit/>
          </a:bodyPr>
          <a:lstStyle/>
          <a:p>
            <a:pPr marL="0" marR="0" indent="0" algn="ctr" rtl="0">
              <a:lnSpc>
                <a:spcPct val="115000"/>
              </a:lnSpc>
              <a:spcBef>
                <a:spcPts val="0"/>
              </a:spcBef>
              <a:spcAft>
                <a:spcPts val="0"/>
              </a:spcAft>
            </a:pPr>
            <a:r>
              <a:rPr lang="en-US" sz="1800" b="1" i="0" dirty="0">
                <a:solidFill>
                  <a:srgbClr val="000000"/>
                </a:solidFill>
                <a:effectLst/>
                <a:latin typeface="Arial" panose="020B0604020202020204" pitchFamily="34" charset="0"/>
                <a:ea typeface="Arial" panose="020B0604020202020204" pitchFamily="34" charset="0"/>
                <a:cs typeface="Arial" panose="020B0604020202020204" pitchFamily="34" charset="0"/>
              </a:rPr>
              <a:t>Customer Loyalty Promotion</a:t>
            </a:r>
            <a:endParaRPr lang="en-US" sz="2400" dirty="0">
              <a:effectLst/>
            </a:endParaRPr>
          </a:p>
          <a:p>
            <a:endParaRPr lang="en-US" dirty="0"/>
          </a:p>
        </p:txBody>
      </p:sp>
      <p:sp>
        <p:nvSpPr>
          <p:cNvPr id="11" name="TextBox 10">
            <a:extLst>
              <a:ext uri="{FF2B5EF4-FFF2-40B4-BE49-F238E27FC236}">
                <a16:creationId xmlns:a16="http://schemas.microsoft.com/office/drawing/2014/main" id="{15A319C5-E8E5-1090-1F0D-72BBF62279D5}"/>
              </a:ext>
            </a:extLst>
          </p:cNvPr>
          <p:cNvSpPr txBox="1"/>
          <p:nvPr/>
        </p:nvSpPr>
        <p:spPr>
          <a:xfrm>
            <a:off x="6189490" y="3926679"/>
            <a:ext cx="2401130" cy="1138773"/>
          </a:xfrm>
          <a:prstGeom prst="rect">
            <a:avLst/>
          </a:prstGeom>
          <a:noFill/>
        </p:spPr>
        <p:txBody>
          <a:bodyPr wrap="square" rtlCol="0">
            <a:spAutoFit/>
          </a:bodyPr>
          <a:lstStyle/>
          <a:p>
            <a:pPr marL="425450" lvl="0" indent="-285750" algn="l" rtl="0">
              <a:spcBef>
                <a:spcPts val="0"/>
              </a:spcBef>
              <a:spcAft>
                <a:spcPts val="0"/>
              </a:spcAft>
              <a:buClr>
                <a:schemeClr val="accent5"/>
              </a:buClr>
              <a:buSzPts val="1400"/>
              <a:buFont typeface="Arial" panose="020B0604020202020204" pitchFamily="34" charset="0"/>
              <a:buChar char="•"/>
            </a:pPr>
            <a:r>
              <a:rPr lang="en-US" sz="1800" dirty="0">
                <a:solidFill>
                  <a:schemeClr val="accent5"/>
                </a:solidFill>
                <a:latin typeface="Open Sans"/>
                <a:ea typeface="Open Sans"/>
                <a:cs typeface="Open Sans"/>
                <a:sym typeface="Open Sans"/>
              </a:rPr>
              <a:t>Does not reach new customers as easily </a:t>
            </a:r>
          </a:p>
          <a:p>
            <a:endParaRPr lang="en-US" dirty="0"/>
          </a:p>
        </p:txBody>
      </p:sp>
      <p:sp>
        <p:nvSpPr>
          <p:cNvPr id="12" name="TextBox 11">
            <a:extLst>
              <a:ext uri="{FF2B5EF4-FFF2-40B4-BE49-F238E27FC236}">
                <a16:creationId xmlns:a16="http://schemas.microsoft.com/office/drawing/2014/main" id="{B6D55B5D-17DF-9C4C-4268-9AE72F197997}"/>
              </a:ext>
            </a:extLst>
          </p:cNvPr>
          <p:cNvSpPr txBox="1"/>
          <p:nvPr/>
        </p:nvSpPr>
        <p:spPr>
          <a:xfrm>
            <a:off x="3183259" y="4089733"/>
            <a:ext cx="2777477" cy="923330"/>
          </a:xfrm>
          <a:prstGeom prst="rect">
            <a:avLst/>
          </a:prstGeom>
          <a:noFill/>
        </p:spPr>
        <p:txBody>
          <a:bodyPr wrap="square" rtlCol="0">
            <a:spAutoFit/>
          </a:bodyPr>
          <a:lstStyle/>
          <a:p>
            <a:pPr marL="422910" indent="-285750">
              <a:buClr>
                <a:schemeClr val="accent5"/>
              </a:buClr>
              <a:buSzPts val="1400"/>
              <a:buFont typeface="Arial" panose="020B0604020202020204" pitchFamily="34" charset="0"/>
              <a:buChar char="•"/>
            </a:pPr>
            <a:r>
              <a:rPr lang="en-US" sz="1800" dirty="0">
                <a:solidFill>
                  <a:srgbClr val="434343"/>
                </a:solidFill>
                <a:latin typeface="Open Sans" panose="020B0606030504020204" pitchFamily="34" charset="0"/>
                <a:ea typeface="Open Sans" panose="020B0606030504020204" pitchFamily="34" charset="0"/>
                <a:cs typeface="Open Sans" panose="020B0606030504020204" pitchFamily="34" charset="0"/>
              </a:rPr>
              <a:t>Repeat customers</a:t>
            </a:r>
          </a:p>
          <a:p>
            <a:pPr marL="422910" indent="-285750">
              <a:buSzPct val="103000"/>
              <a:buFont typeface="Arial" panose="020B0604020202020204" pitchFamily="34" charset="0"/>
              <a:buChar char="•"/>
            </a:pPr>
            <a:r>
              <a:rPr lang="en-US" sz="1800" dirty="0">
                <a:solidFill>
                  <a:srgbClr val="434343"/>
                </a:solidFill>
                <a:latin typeface="Open Sans" panose="020B0606030504020204" pitchFamily="34" charset="0"/>
                <a:ea typeface="Open Sans" panose="020B0606030504020204" pitchFamily="34" charset="0"/>
                <a:cs typeface="Open Sans" panose="020B0606030504020204" pitchFamily="34" charset="0"/>
              </a:rPr>
              <a:t>Less expensive </a:t>
            </a:r>
          </a:p>
          <a:p>
            <a:pPr marL="457200" marR="0" indent="-320040" algn="l" rtl="0">
              <a:spcBef>
                <a:spcPts val="0"/>
              </a:spcBef>
              <a:spcAft>
                <a:spcPts val="0"/>
              </a:spcAft>
              <a:buClr>
                <a:schemeClr val="accent5"/>
              </a:buClr>
              <a:buSzPts val="1400"/>
              <a:buFont typeface="Open Sans" panose="020B0606030504020204" pitchFamily="34" charset="0"/>
              <a:buChar char="●"/>
            </a:pPr>
            <a:endParaRPr lang="en-US" sz="1800" dirty="0">
              <a:solidFill>
                <a:srgbClr val="43434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58D1234-3C03-975F-57D9-1815528C7C44}"/>
              </a:ext>
            </a:extLst>
          </p:cNvPr>
          <p:cNvSpPr txBox="1"/>
          <p:nvPr/>
        </p:nvSpPr>
        <p:spPr>
          <a:xfrm>
            <a:off x="6183858" y="3108909"/>
            <a:ext cx="2545288" cy="646331"/>
          </a:xfrm>
          <a:prstGeom prst="rect">
            <a:avLst/>
          </a:prstGeom>
          <a:noFill/>
        </p:spPr>
        <p:txBody>
          <a:bodyPr wrap="square" rtlCol="0">
            <a:spAutoFit/>
          </a:bodyPr>
          <a:lstStyle/>
          <a:p>
            <a:pPr marL="422910" marR="0" indent="-285750" algn="l" rtl="0">
              <a:spcBef>
                <a:spcPts val="0"/>
              </a:spcBef>
              <a:spcAft>
                <a:spcPts val="0"/>
              </a:spcAft>
              <a:buClr>
                <a:schemeClr val="accent5"/>
              </a:buClr>
              <a:buSzPts val="1400"/>
              <a:buFont typeface="Arial" panose="020B0604020202020204" pitchFamily="34" charset="0"/>
              <a:buChar char="•"/>
            </a:pPr>
            <a:r>
              <a:rPr lang="en-US" sz="1800" b="0" i="0" dirty="0">
                <a:solidFill>
                  <a:srgbClr val="434343"/>
                </a:solidFill>
                <a:effectLst/>
                <a:latin typeface="Open Sans" panose="020B0606030504020204" pitchFamily="34" charset="0"/>
                <a:ea typeface="Open Sans" panose="020B0606030504020204" pitchFamily="34" charset="0"/>
                <a:cs typeface="Open Sans" panose="020B0606030504020204" pitchFamily="34" charset="0"/>
              </a:rPr>
              <a:t>More expensive</a:t>
            </a:r>
            <a:endParaRPr lang="en-US" sz="1800" dirty="0">
              <a:effectLst/>
            </a:endParaRPr>
          </a:p>
          <a:p>
            <a:pPr marL="457200" marR="0" indent="0" algn="l" rtl="0">
              <a:spcBef>
                <a:spcPts val="0"/>
              </a:spcBef>
              <a:spcAft>
                <a:spcPts val="0"/>
              </a:spcAft>
            </a:pPr>
            <a:r>
              <a:rPr lang="en-US" sz="1800" b="0" i="0" dirty="0">
                <a:solidFill>
                  <a:srgbClr val="434343"/>
                </a:solidFill>
                <a:effectLst/>
                <a:latin typeface="Open Sans" panose="020B0606030504020204" pitchFamily="34" charset="0"/>
                <a:ea typeface="Open Sans" panose="020B0606030504020204" pitchFamily="34" charset="0"/>
                <a:cs typeface="Open Sans" panose="020B0606030504020204" pitchFamily="34" charset="0"/>
              </a:rPr>
              <a:t>3000 €</a:t>
            </a:r>
            <a:endParaRPr lang="en-US" sz="2400" dirty="0">
              <a:effectLst/>
            </a:endParaRPr>
          </a:p>
        </p:txBody>
      </p:sp>
      <p:sp>
        <p:nvSpPr>
          <p:cNvPr id="14" name="TextBox 13">
            <a:extLst>
              <a:ext uri="{FF2B5EF4-FFF2-40B4-BE49-F238E27FC236}">
                <a16:creationId xmlns:a16="http://schemas.microsoft.com/office/drawing/2014/main" id="{5A5603BE-50E5-9E08-F254-56BAEA0B2272}"/>
              </a:ext>
            </a:extLst>
          </p:cNvPr>
          <p:cNvSpPr txBox="1"/>
          <p:nvPr/>
        </p:nvSpPr>
        <p:spPr>
          <a:xfrm>
            <a:off x="3101420" y="3095099"/>
            <a:ext cx="3081281" cy="861774"/>
          </a:xfrm>
          <a:prstGeom prst="rect">
            <a:avLst/>
          </a:prstGeom>
          <a:noFill/>
        </p:spPr>
        <p:txBody>
          <a:bodyPr wrap="square" rtlCol="0">
            <a:spAutoFit/>
          </a:bodyPr>
          <a:lstStyle/>
          <a:p>
            <a:pPr marL="422910" marR="0" indent="-285750" algn="l" rtl="0">
              <a:spcBef>
                <a:spcPts val="0"/>
              </a:spcBef>
              <a:spcAft>
                <a:spcPts val="0"/>
              </a:spcAft>
              <a:buClr>
                <a:schemeClr val="accent5"/>
              </a:buClr>
              <a:buSzPts val="1400"/>
              <a:buFont typeface="Arial" panose="020B0604020202020204" pitchFamily="34" charset="0"/>
              <a:buChar char="•"/>
            </a:pPr>
            <a:r>
              <a:rPr lang="en-US" sz="1800" b="0" i="0" dirty="0">
                <a:solidFill>
                  <a:srgbClr val="434343"/>
                </a:solidFill>
                <a:effectLst/>
                <a:latin typeface="Open Sans" panose="020B0606030504020204" pitchFamily="34" charset="0"/>
                <a:ea typeface="Open Sans" panose="020B0606030504020204" pitchFamily="34" charset="0"/>
                <a:cs typeface="Open Sans" panose="020B0606030504020204" pitchFamily="34" charset="0"/>
              </a:rPr>
              <a:t>Increase likeability </a:t>
            </a:r>
            <a:endParaRPr lang="en-US" sz="1800" dirty="0">
              <a:effectLst/>
            </a:endParaRPr>
          </a:p>
          <a:p>
            <a:pPr marL="422910" marR="0" indent="-285750" algn="l" rtl="0">
              <a:spcBef>
                <a:spcPts val="0"/>
              </a:spcBef>
              <a:spcAft>
                <a:spcPts val="0"/>
              </a:spcAft>
              <a:buFont typeface="Arial" panose="020B0604020202020204" pitchFamily="34" charset="0"/>
              <a:buChar char="•"/>
            </a:pPr>
            <a:r>
              <a:rPr lang="en-US" sz="1800" b="0" i="0" dirty="0">
                <a:solidFill>
                  <a:srgbClr val="434343"/>
                </a:solidFill>
                <a:effectLst/>
                <a:latin typeface="Open Sans" panose="020B0606030504020204" pitchFamily="34" charset="0"/>
                <a:ea typeface="Open Sans" panose="020B0606030504020204" pitchFamily="34" charset="0"/>
                <a:cs typeface="Open Sans" panose="020B0606030504020204" pitchFamily="34" charset="0"/>
              </a:rPr>
              <a:t>Promote new products </a:t>
            </a:r>
            <a:endParaRPr lang="en-US" sz="2400" dirty="0">
              <a:effectLst/>
            </a:endParaRPr>
          </a:p>
          <a:p>
            <a:endParaRPr lang="en-US" dirty="0"/>
          </a:p>
        </p:txBody>
      </p:sp>
      <p:sp>
        <p:nvSpPr>
          <p:cNvPr id="15" name="TextBox 14">
            <a:extLst>
              <a:ext uri="{FF2B5EF4-FFF2-40B4-BE49-F238E27FC236}">
                <a16:creationId xmlns:a16="http://schemas.microsoft.com/office/drawing/2014/main" id="{067F9C90-2322-B8FC-27A1-05C213A852F7}"/>
              </a:ext>
            </a:extLst>
          </p:cNvPr>
          <p:cNvSpPr txBox="1"/>
          <p:nvPr/>
        </p:nvSpPr>
        <p:spPr>
          <a:xfrm>
            <a:off x="6272338" y="2266436"/>
            <a:ext cx="2318282" cy="861774"/>
          </a:xfrm>
          <a:prstGeom prst="rect">
            <a:avLst/>
          </a:prstGeom>
          <a:noFill/>
        </p:spPr>
        <p:txBody>
          <a:bodyPr wrap="square" rtlCol="0">
            <a:spAutoFit/>
          </a:bodyPr>
          <a:lstStyle/>
          <a:p>
            <a:pPr marL="285750" indent="-285750">
              <a:buFont typeface="Arial" panose="020B0604020202020204" pitchFamily="34" charset="0"/>
              <a:buChar char="•"/>
            </a:pPr>
            <a:r>
              <a:rPr lang="en-US" sz="1800" b="0" i="0" dirty="0">
                <a:solidFill>
                  <a:srgbClr val="434343"/>
                </a:solidFill>
                <a:effectLst/>
                <a:latin typeface="Open Sans" panose="020B0606030504020204" pitchFamily="34" charset="0"/>
                <a:ea typeface="Open Sans" panose="020B0606030504020204" pitchFamily="34" charset="0"/>
                <a:cs typeface="Open Sans" panose="020B0606030504020204" pitchFamily="34" charset="0"/>
              </a:rPr>
              <a:t>Post expire in 7 Days</a:t>
            </a:r>
            <a:endParaRPr lang="en-US" sz="1800" dirty="0">
              <a:effectLst/>
            </a:endParaRPr>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BD11E897-8656-87E7-C5D0-5423BF9EE47B}"/>
              </a:ext>
            </a:extLst>
          </p:cNvPr>
          <p:cNvSpPr txBox="1"/>
          <p:nvPr/>
        </p:nvSpPr>
        <p:spPr>
          <a:xfrm>
            <a:off x="2868500" y="2227506"/>
            <a:ext cx="3615002" cy="861774"/>
          </a:xfrm>
          <a:prstGeom prst="rect">
            <a:avLst/>
          </a:prstGeom>
          <a:noFill/>
        </p:spPr>
        <p:txBody>
          <a:bodyPr wrap="square" rtlCol="0">
            <a:spAutoFit/>
          </a:bodyPr>
          <a:lstStyle/>
          <a:p>
            <a:pPr marL="422910" marR="0" indent="-285750" algn="l" rtl="0">
              <a:spcBef>
                <a:spcPts val="0"/>
              </a:spcBef>
              <a:spcAft>
                <a:spcPts val="0"/>
              </a:spcAft>
              <a:buClr>
                <a:schemeClr val="accent5"/>
              </a:buClr>
              <a:buSzPts val="1400"/>
              <a:buFont typeface="Arial" panose="020B0604020202020204" pitchFamily="34" charset="0"/>
              <a:buChar char="•"/>
            </a:pPr>
            <a:r>
              <a:rPr lang="en-US" sz="1800" b="0" i="0" dirty="0">
                <a:solidFill>
                  <a:srgbClr val="434343"/>
                </a:solidFill>
                <a:effectLst/>
                <a:latin typeface="Open Sans" panose="020B0606030504020204" pitchFamily="34" charset="0"/>
                <a:ea typeface="Open Sans" panose="020B0606030504020204" pitchFamily="34" charset="0"/>
                <a:cs typeface="Open Sans" panose="020B0606030504020204" pitchFamily="34" charset="0"/>
              </a:rPr>
              <a:t>Views per week </a:t>
            </a:r>
            <a:endParaRPr lang="en-US" sz="1800" dirty="0">
              <a:effectLst/>
            </a:endParaRPr>
          </a:p>
          <a:p>
            <a:pPr marL="422910" marR="0" indent="-285750" algn="l" rtl="0">
              <a:spcBef>
                <a:spcPts val="0"/>
              </a:spcBef>
              <a:spcAft>
                <a:spcPts val="0"/>
              </a:spcAft>
              <a:buFont typeface="Arial" panose="020B0604020202020204" pitchFamily="34" charset="0"/>
              <a:buChar char="•"/>
            </a:pPr>
            <a:r>
              <a:rPr lang="en-US" sz="1800" b="0" i="0" dirty="0">
                <a:solidFill>
                  <a:srgbClr val="434343"/>
                </a:solidFill>
                <a:effectLst/>
                <a:latin typeface="Open Sans" panose="020B0606030504020204" pitchFamily="34" charset="0"/>
                <a:ea typeface="Open Sans" panose="020B0606030504020204" pitchFamily="34" charset="0"/>
                <a:cs typeface="Open Sans" panose="020B0606030504020204" pitchFamily="34" charset="0"/>
              </a:rPr>
              <a:t>“Offers” and “What’s New”</a:t>
            </a:r>
            <a:endParaRPr lang="en-US" sz="2400" dirty="0">
              <a:effectLst/>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10"/>
                                        </p:tgtEl>
                                        <p:attrNameLst>
                                          <p:attrName>style.visibility</p:attrName>
                                        </p:attrNameLst>
                                      </p:cBhvr>
                                      <p:to>
                                        <p:strVal val="visible"/>
                                      </p:to>
                                    </p:set>
                                    <p:animEffect transition="in" filter="fade">
                                      <p:cBhvr>
                                        <p:cTn id="10" dur="500"/>
                                        <p:tgtEl>
                                          <p:spTgt spid="15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508"/>
                                        </p:tgtEl>
                                        <p:attrNameLst>
                                          <p:attrName>style.visibility</p:attrName>
                                        </p:attrNameLst>
                                      </p:cBhvr>
                                      <p:to>
                                        <p:strVal val="visible"/>
                                      </p:to>
                                    </p:set>
                                    <p:animEffect transition="in" filter="fade">
                                      <p:cBhvr>
                                        <p:cTn id="28" dur="500"/>
                                        <p:tgtEl>
                                          <p:spTgt spid="150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1509"/>
                                        </p:tgtEl>
                                        <p:attrNameLst>
                                          <p:attrName>style.visibility</p:attrName>
                                        </p:attrNameLst>
                                      </p:cBhvr>
                                      <p:to>
                                        <p:strVal val="visible"/>
                                      </p:to>
                                    </p:set>
                                    <p:animEffect transition="in" filter="fade">
                                      <p:cBhvr>
                                        <p:cTn id="46" dur="500"/>
                                        <p:tgtEl>
                                          <p:spTgt spid="150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P spid="13" grpId="0"/>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pic>
        <p:nvPicPr>
          <p:cNvPr id="1380" name="Google Shape;1380;p7"/>
          <p:cNvPicPr preferRelativeResize="0"/>
          <p:nvPr/>
        </p:nvPicPr>
        <p:blipFill rotWithShape="1">
          <a:blip r:embed="rId3">
            <a:alphaModFix/>
          </a:blip>
          <a:srcRect r="8465"/>
          <a:stretch/>
        </p:blipFill>
        <p:spPr>
          <a:xfrm>
            <a:off x="5023525" y="1068750"/>
            <a:ext cx="4120476" cy="3006000"/>
          </a:xfrm>
          <a:prstGeom prst="rect">
            <a:avLst/>
          </a:prstGeom>
          <a:noFill/>
          <a:ln>
            <a:noFill/>
          </a:ln>
        </p:spPr>
      </p:pic>
      <p:sp>
        <p:nvSpPr>
          <p:cNvPr id="1381" name="Google Shape;1381;p7"/>
          <p:cNvSpPr/>
          <p:nvPr/>
        </p:nvSpPr>
        <p:spPr>
          <a:xfrm>
            <a:off x="4419600" y="1068750"/>
            <a:ext cx="2779200" cy="3006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7"/>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7"/>
          <p:cNvSpPr txBox="1">
            <a:spLocks noGrp="1"/>
          </p:cNvSpPr>
          <p:nvPr>
            <p:ph type="title"/>
          </p:nvPr>
        </p:nvSpPr>
        <p:spPr>
          <a:xfrm>
            <a:off x="465275" y="1482175"/>
            <a:ext cx="4696500" cy="104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200"/>
              <a:t>Recommendations</a:t>
            </a:r>
            <a:endParaRPr sz="3200"/>
          </a:p>
        </p:txBody>
      </p:sp>
      <p:grpSp>
        <p:nvGrpSpPr>
          <p:cNvPr id="1385" name="Google Shape;1385;p7"/>
          <p:cNvGrpSpPr/>
          <p:nvPr/>
        </p:nvGrpSpPr>
        <p:grpSpPr>
          <a:xfrm>
            <a:off x="5923861" y="1725294"/>
            <a:ext cx="312682" cy="1748105"/>
            <a:chOff x="8954936" y="1923919"/>
            <a:chExt cx="312682" cy="1748105"/>
          </a:xfrm>
        </p:grpSpPr>
        <p:sp>
          <p:nvSpPr>
            <p:cNvPr id="1386" name="Google Shape;1386;p7"/>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7"/>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7"/>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7"/>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7"/>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7"/>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7"/>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7"/>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7"/>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7"/>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7"/>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7"/>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7"/>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7"/>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7"/>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7"/>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7"/>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7"/>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7"/>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7"/>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7"/>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7"/>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7"/>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7"/>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10" name="Google Shape;1410;p7"/>
          <p:cNvCxnSpPr/>
          <p:nvPr/>
        </p:nvCxnSpPr>
        <p:spPr>
          <a:xfrm rot="10800000" flipH="1">
            <a:off x="465275" y="2583150"/>
            <a:ext cx="2766600" cy="16200"/>
          </a:xfrm>
          <a:prstGeom prst="straightConnector1">
            <a:avLst/>
          </a:prstGeom>
          <a:noFill/>
          <a:ln w="28575" cap="flat" cmpd="sng">
            <a:solidFill>
              <a:schemeClr val="dk2"/>
            </a:solidFill>
            <a:prstDash val="solid"/>
            <a:round/>
            <a:headEnd type="none" w="med" len="med"/>
            <a:tailEnd type="none" w="med" len="med"/>
          </a:ln>
        </p:spPr>
      </p:cxnSp>
      <p:sp>
        <p:nvSpPr>
          <p:cNvPr id="1411" name="Google Shape;1411;p7"/>
          <p:cNvSpPr txBox="1"/>
          <p:nvPr/>
        </p:nvSpPr>
        <p:spPr>
          <a:xfrm>
            <a:off x="548625" y="2789325"/>
            <a:ext cx="3342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Website Redesign</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Creating Promotional Strategies</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b="1" dirty="0">
                <a:latin typeface="Open Sans"/>
                <a:ea typeface="Open Sans"/>
                <a:cs typeface="Open Sans"/>
                <a:sym typeface="Open Sans"/>
              </a:rPr>
              <a:t>Attending Proposed Events</a:t>
            </a:r>
            <a:endParaRPr b="1" dirty="0">
              <a:latin typeface="Open Sans"/>
              <a:ea typeface="Open Sans"/>
              <a:cs typeface="Open Sans"/>
              <a:sym typeface="Open Sans"/>
            </a:endParaRPr>
          </a:p>
        </p:txBody>
      </p:sp>
      <p:sp>
        <p:nvSpPr>
          <p:cNvPr id="1412" name="Google Shape;1412;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18</a:t>
            </a:fld>
            <a:endParaRPr/>
          </a:p>
        </p:txBody>
      </p:sp>
    </p:spTree>
    <p:extLst>
      <p:ext uri="{BB962C8B-B14F-4D97-AF65-F5344CB8AC3E}">
        <p14:creationId xmlns:p14="http://schemas.microsoft.com/office/powerpoint/2010/main" val="424050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g13b2f5af6ab_6_284"/>
          <p:cNvSpPr txBox="1">
            <a:spLocks noGrp="1"/>
          </p:cNvSpPr>
          <p:nvPr>
            <p:ph type="title"/>
          </p:nvPr>
        </p:nvSpPr>
        <p:spPr>
          <a:xfrm>
            <a:off x="349025" y="263800"/>
            <a:ext cx="7434600" cy="13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 3:</a:t>
            </a:r>
            <a:endParaRPr/>
          </a:p>
          <a:p>
            <a:pPr marL="0" lvl="0" indent="0" algn="l" rtl="0">
              <a:spcBef>
                <a:spcPts val="0"/>
              </a:spcBef>
              <a:spcAft>
                <a:spcPts val="0"/>
              </a:spcAft>
              <a:buNone/>
            </a:pPr>
            <a:r>
              <a:rPr lang="en"/>
              <a:t>Events for Improving Promotion and Communication</a:t>
            </a:r>
            <a:endParaRPr/>
          </a:p>
        </p:txBody>
      </p:sp>
      <p:sp>
        <p:nvSpPr>
          <p:cNvPr id="1516" name="Google Shape;1516;g13b2f5af6ab_6_284"/>
          <p:cNvSpPr txBox="1">
            <a:spLocks noGrp="1"/>
          </p:cNvSpPr>
          <p:nvPr>
            <p:ph type="sldNum" idx="12"/>
          </p:nvPr>
        </p:nvSpPr>
        <p:spPr>
          <a:xfrm>
            <a:off x="8595309" y="4657876"/>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19</a:t>
            </a:fld>
            <a:endParaRPr/>
          </a:p>
        </p:txBody>
      </p:sp>
      <p:sp>
        <p:nvSpPr>
          <p:cNvPr id="1517" name="Google Shape;1517;g13b2f5af6ab_6_284"/>
          <p:cNvSpPr/>
          <p:nvPr/>
        </p:nvSpPr>
        <p:spPr>
          <a:xfrm>
            <a:off x="879675" y="2117150"/>
            <a:ext cx="3092700" cy="2725500"/>
          </a:xfrm>
          <a:prstGeom prst="rect">
            <a:avLst/>
          </a:prstGeom>
          <a:solidFill>
            <a:srgbClr val="F4CCCC"/>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solidFill>
                  <a:schemeClr val="accent1"/>
                </a:solidFill>
                <a:latin typeface="Raleway"/>
                <a:ea typeface="Raleway"/>
                <a:cs typeface="Raleway"/>
                <a:sym typeface="Raleway"/>
              </a:rPr>
              <a:t>Webinars</a:t>
            </a:r>
            <a:endParaRPr sz="4000" b="1">
              <a:solidFill>
                <a:schemeClr val="accent1"/>
              </a:solidFill>
              <a:latin typeface="Raleway"/>
              <a:ea typeface="Raleway"/>
              <a:cs typeface="Raleway"/>
              <a:sym typeface="Raleway"/>
            </a:endParaRPr>
          </a:p>
        </p:txBody>
      </p:sp>
      <p:sp>
        <p:nvSpPr>
          <p:cNvPr id="1518" name="Google Shape;1518;g13b2f5af6ab_6_284"/>
          <p:cNvSpPr/>
          <p:nvPr/>
        </p:nvSpPr>
        <p:spPr>
          <a:xfrm>
            <a:off x="5181000" y="2117150"/>
            <a:ext cx="3092700" cy="27039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100" b="1">
                <a:solidFill>
                  <a:srgbClr val="F4CCCC"/>
                </a:solidFill>
                <a:latin typeface="Raleway"/>
                <a:ea typeface="Raleway"/>
                <a:cs typeface="Raleway"/>
                <a:sym typeface="Raleway"/>
              </a:rPr>
              <a:t> Expos</a:t>
            </a:r>
            <a:endParaRPr sz="2500">
              <a:solidFill>
                <a:srgbClr val="F4CCCC"/>
              </a:solidFill>
            </a:endParaRPr>
          </a:p>
        </p:txBody>
      </p:sp>
      <p:pic>
        <p:nvPicPr>
          <p:cNvPr id="1519" name="Google Shape;1519;g13b2f5af6ab_6_284"/>
          <p:cNvPicPr preferRelativeResize="0"/>
          <p:nvPr/>
        </p:nvPicPr>
        <p:blipFill>
          <a:blip r:embed="rId3">
            <a:alphaModFix/>
          </a:blip>
          <a:stretch>
            <a:fillRect/>
          </a:stretch>
        </p:blipFill>
        <p:spPr>
          <a:xfrm>
            <a:off x="2089100" y="2377450"/>
            <a:ext cx="673850" cy="673850"/>
          </a:xfrm>
          <a:prstGeom prst="rect">
            <a:avLst/>
          </a:prstGeom>
          <a:noFill/>
          <a:ln>
            <a:noFill/>
          </a:ln>
        </p:spPr>
      </p:pic>
      <p:pic>
        <p:nvPicPr>
          <p:cNvPr id="1520" name="Google Shape;1520;g13b2f5af6ab_6_284"/>
          <p:cNvPicPr preferRelativeResize="0"/>
          <p:nvPr/>
        </p:nvPicPr>
        <p:blipFill>
          <a:blip r:embed="rId4">
            <a:alphaModFix/>
          </a:blip>
          <a:stretch>
            <a:fillRect/>
          </a:stretch>
        </p:blipFill>
        <p:spPr>
          <a:xfrm>
            <a:off x="6456325" y="2377450"/>
            <a:ext cx="673850" cy="673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7"/>
                                        </p:tgtEl>
                                        <p:attrNameLst>
                                          <p:attrName>style.visibility</p:attrName>
                                        </p:attrNameLst>
                                      </p:cBhvr>
                                      <p:to>
                                        <p:strVal val="visible"/>
                                      </p:to>
                                    </p:set>
                                    <p:animEffect transition="in" filter="fade">
                                      <p:cBhvr>
                                        <p:cTn id="7" dur="500"/>
                                        <p:tgtEl>
                                          <p:spTgt spid="1517"/>
                                        </p:tgtEl>
                                      </p:cBhvr>
                                    </p:animEffect>
                                  </p:childTnLst>
                                </p:cTn>
                              </p:par>
                              <p:par>
                                <p:cTn id="8" presetID="10" presetClass="entr" presetSubtype="0" fill="hold" nodeType="withEffect">
                                  <p:stCondLst>
                                    <p:cond delay="0"/>
                                  </p:stCondLst>
                                  <p:childTnLst>
                                    <p:set>
                                      <p:cBhvr>
                                        <p:cTn id="9" dur="1" fill="hold">
                                          <p:stCondLst>
                                            <p:cond delay="0"/>
                                          </p:stCondLst>
                                        </p:cTn>
                                        <p:tgtEl>
                                          <p:spTgt spid="1519"/>
                                        </p:tgtEl>
                                        <p:attrNameLst>
                                          <p:attrName>style.visibility</p:attrName>
                                        </p:attrNameLst>
                                      </p:cBhvr>
                                      <p:to>
                                        <p:strVal val="visible"/>
                                      </p:to>
                                    </p:set>
                                    <p:animEffect transition="in" filter="fade">
                                      <p:cBhvr>
                                        <p:cTn id="10" dur="500"/>
                                        <p:tgtEl>
                                          <p:spTgt spid="15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18"/>
                                        </p:tgtEl>
                                        <p:attrNameLst>
                                          <p:attrName>style.visibility</p:attrName>
                                        </p:attrNameLst>
                                      </p:cBhvr>
                                      <p:to>
                                        <p:strVal val="visible"/>
                                      </p:to>
                                    </p:set>
                                    <p:animEffect transition="in" filter="fade">
                                      <p:cBhvr>
                                        <p:cTn id="15" dur="500"/>
                                        <p:tgtEl>
                                          <p:spTgt spid="1518"/>
                                        </p:tgtEl>
                                      </p:cBhvr>
                                    </p:animEffect>
                                  </p:childTnLst>
                                </p:cTn>
                              </p:par>
                              <p:par>
                                <p:cTn id="16" presetID="10" presetClass="entr" presetSubtype="0" fill="hold" nodeType="withEffect">
                                  <p:stCondLst>
                                    <p:cond delay="0"/>
                                  </p:stCondLst>
                                  <p:childTnLst>
                                    <p:set>
                                      <p:cBhvr>
                                        <p:cTn id="17" dur="1" fill="hold">
                                          <p:stCondLst>
                                            <p:cond delay="0"/>
                                          </p:stCondLst>
                                        </p:cTn>
                                        <p:tgtEl>
                                          <p:spTgt spid="1520"/>
                                        </p:tgtEl>
                                        <p:attrNameLst>
                                          <p:attrName>style.visibility</p:attrName>
                                        </p:attrNameLst>
                                      </p:cBhvr>
                                      <p:to>
                                        <p:strVal val="visible"/>
                                      </p:to>
                                    </p:set>
                                    <p:animEffect transition="in" filter="fade">
                                      <p:cBhvr>
                                        <p:cTn id="18" dur="500"/>
                                        <p:tgtEl>
                                          <p:spTgt spid="1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7" grpId="0" animBg="1"/>
      <p:bldP spid="15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51"/>
        <p:cNvGrpSpPr/>
        <p:nvPr/>
      </p:nvGrpSpPr>
      <p:grpSpPr>
        <a:xfrm>
          <a:off x="0" y="0"/>
          <a:ext cx="0" cy="0"/>
          <a:chOff x="0" y="0"/>
          <a:chExt cx="0" cy="0"/>
        </a:xfrm>
      </p:grpSpPr>
      <p:sp>
        <p:nvSpPr>
          <p:cNvPr id="1152" name="Google Shape;1152;p1"/>
          <p:cNvSpPr/>
          <p:nvPr/>
        </p:nvSpPr>
        <p:spPr>
          <a:xfrm>
            <a:off x="1044050" y="510975"/>
            <a:ext cx="5565600" cy="3577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
          <p:cNvSpPr txBox="1">
            <a:spLocks noGrp="1"/>
          </p:cNvSpPr>
          <p:nvPr>
            <p:ph type="ctrTitle"/>
          </p:nvPr>
        </p:nvSpPr>
        <p:spPr>
          <a:xfrm>
            <a:off x="1045000" y="2009075"/>
            <a:ext cx="4745100" cy="2241900"/>
          </a:xfrm>
          <a:prstGeom prst="rect">
            <a:avLst/>
          </a:prstGeom>
          <a:noFill/>
          <a:ln>
            <a:noFill/>
          </a:ln>
          <a:effectLst>
            <a:outerShdw algn="bl" rotWithShape="0">
              <a:srgbClr val="000000">
                <a:alpha val="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000"/>
              <a:buNone/>
            </a:pPr>
            <a:r>
              <a:rPr lang="en" sz="3800">
                <a:latin typeface="Raleway Black"/>
                <a:ea typeface="Raleway Black"/>
                <a:cs typeface="Raleway Black"/>
                <a:sym typeface="Raleway Black"/>
              </a:rPr>
              <a:t>Industry Analysis &amp; Recommendations</a:t>
            </a:r>
            <a:endParaRPr sz="3800">
              <a:latin typeface="Raleway Black"/>
              <a:ea typeface="Raleway Black"/>
              <a:cs typeface="Raleway Black"/>
              <a:sym typeface="Raleway Black"/>
            </a:endParaRPr>
          </a:p>
          <a:p>
            <a:pPr marL="0" lvl="0" indent="0" algn="l" rtl="0">
              <a:lnSpc>
                <a:spcPct val="100000"/>
              </a:lnSpc>
              <a:spcBef>
                <a:spcPts val="0"/>
              </a:spcBef>
              <a:spcAft>
                <a:spcPts val="0"/>
              </a:spcAft>
              <a:buSzPts val="5000"/>
              <a:buNone/>
            </a:pPr>
            <a:endParaRPr sz="4200">
              <a:latin typeface="Raleway Black"/>
              <a:ea typeface="Raleway Black"/>
              <a:cs typeface="Raleway Black"/>
              <a:sym typeface="Raleway Black"/>
            </a:endParaRPr>
          </a:p>
        </p:txBody>
      </p:sp>
      <p:sp>
        <p:nvSpPr>
          <p:cNvPr id="1154" name="Google Shape;1154;p1"/>
          <p:cNvSpPr txBox="1"/>
          <p:nvPr/>
        </p:nvSpPr>
        <p:spPr>
          <a:xfrm>
            <a:off x="1484025" y="5940213"/>
            <a:ext cx="7315200" cy="60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155" name="Google Shape;1155;p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a:t>
            </a:fld>
            <a:endParaRPr/>
          </a:p>
        </p:txBody>
      </p:sp>
      <p:pic>
        <p:nvPicPr>
          <p:cNvPr id="1156" name="Google Shape;1156;p1"/>
          <p:cNvPicPr preferRelativeResize="0"/>
          <p:nvPr/>
        </p:nvPicPr>
        <p:blipFill>
          <a:blip r:embed="rId3">
            <a:alphaModFix/>
          </a:blip>
          <a:stretch>
            <a:fillRect/>
          </a:stretch>
        </p:blipFill>
        <p:spPr>
          <a:xfrm>
            <a:off x="6279150" y="3149975"/>
            <a:ext cx="1770151" cy="1587725"/>
          </a:xfrm>
          <a:prstGeom prst="rect">
            <a:avLst/>
          </a:prstGeom>
          <a:noFill/>
          <a:ln>
            <a:noFill/>
          </a:ln>
          <a:effectLst>
            <a:outerShdw blurRad="57150" dist="85725" dir="5400000" algn="bl" rotWithShape="0">
              <a:srgbClr val="000000">
                <a:alpha val="50000"/>
              </a:srgbClr>
            </a:outerShdw>
          </a:effectLst>
        </p:spPr>
      </p:pic>
      <p:pic>
        <p:nvPicPr>
          <p:cNvPr id="1157" name="Google Shape;1157;p1"/>
          <p:cNvPicPr preferRelativeResize="0"/>
          <p:nvPr/>
        </p:nvPicPr>
        <p:blipFill>
          <a:blip r:embed="rId4">
            <a:alphaModFix/>
          </a:blip>
          <a:stretch>
            <a:fillRect/>
          </a:stretch>
        </p:blipFill>
        <p:spPr>
          <a:xfrm>
            <a:off x="1108125" y="1043250"/>
            <a:ext cx="5437447" cy="965825"/>
          </a:xfrm>
          <a:prstGeom prst="rect">
            <a:avLst/>
          </a:prstGeom>
          <a:noFill/>
          <a:ln>
            <a:noFill/>
          </a:ln>
          <a:effectLst>
            <a:outerShdw algn="bl" rotWithShape="0">
              <a:srgbClr val="000000">
                <a:alpha val="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g13b3c409cc2_0_0"/>
          <p:cNvSpPr txBox="1">
            <a:spLocks noGrp="1"/>
          </p:cNvSpPr>
          <p:nvPr>
            <p:ph type="title"/>
          </p:nvPr>
        </p:nvSpPr>
        <p:spPr>
          <a:xfrm>
            <a:off x="638975" y="385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Webinars</a:t>
            </a:r>
            <a:endParaRPr/>
          </a:p>
        </p:txBody>
      </p:sp>
      <p:sp>
        <p:nvSpPr>
          <p:cNvPr id="1526" name="Google Shape;1526;g13b3c409cc2_0_0"/>
          <p:cNvSpPr txBox="1">
            <a:spLocks noGrp="1"/>
          </p:cNvSpPr>
          <p:nvPr>
            <p:ph type="sldNum" idx="12"/>
          </p:nvPr>
        </p:nvSpPr>
        <p:spPr>
          <a:xfrm>
            <a:off x="8685559" y="46799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20</a:t>
            </a:fld>
            <a:endParaRPr/>
          </a:p>
        </p:txBody>
      </p:sp>
      <p:cxnSp>
        <p:nvCxnSpPr>
          <p:cNvPr id="1527" name="Google Shape;1527;g13b3c409cc2_0_0"/>
          <p:cNvCxnSpPr/>
          <p:nvPr/>
        </p:nvCxnSpPr>
        <p:spPr>
          <a:xfrm rot="10800000" flipH="1">
            <a:off x="972100" y="2920500"/>
            <a:ext cx="7470900" cy="45000"/>
          </a:xfrm>
          <a:prstGeom prst="straightConnector1">
            <a:avLst/>
          </a:prstGeom>
          <a:noFill/>
          <a:ln w="9525" cap="flat" cmpd="sng">
            <a:solidFill>
              <a:schemeClr val="dk2"/>
            </a:solidFill>
            <a:prstDash val="solid"/>
            <a:round/>
            <a:headEnd type="none" w="med" len="med"/>
            <a:tailEnd type="none" w="med" len="med"/>
          </a:ln>
        </p:spPr>
      </p:cxnSp>
      <p:cxnSp>
        <p:nvCxnSpPr>
          <p:cNvPr id="1528" name="Google Shape;1528;g13b3c409cc2_0_0"/>
          <p:cNvCxnSpPr/>
          <p:nvPr/>
        </p:nvCxnSpPr>
        <p:spPr>
          <a:xfrm>
            <a:off x="3327325" y="1786900"/>
            <a:ext cx="30600" cy="2720700"/>
          </a:xfrm>
          <a:prstGeom prst="straightConnector1">
            <a:avLst/>
          </a:prstGeom>
          <a:noFill/>
          <a:ln w="9525" cap="flat" cmpd="sng">
            <a:solidFill>
              <a:schemeClr val="dk2"/>
            </a:solidFill>
            <a:prstDash val="solid"/>
            <a:round/>
            <a:headEnd type="none" w="med" len="med"/>
            <a:tailEnd type="none" w="med" len="med"/>
          </a:ln>
        </p:spPr>
      </p:cxnSp>
      <p:cxnSp>
        <p:nvCxnSpPr>
          <p:cNvPr id="1529" name="Google Shape;1529;g13b3c409cc2_0_0"/>
          <p:cNvCxnSpPr/>
          <p:nvPr/>
        </p:nvCxnSpPr>
        <p:spPr>
          <a:xfrm>
            <a:off x="5956750" y="1786900"/>
            <a:ext cx="50400" cy="2729700"/>
          </a:xfrm>
          <a:prstGeom prst="straightConnector1">
            <a:avLst/>
          </a:prstGeom>
          <a:noFill/>
          <a:ln w="9525" cap="flat" cmpd="sng">
            <a:solidFill>
              <a:schemeClr val="dk2"/>
            </a:solidFill>
            <a:prstDash val="solid"/>
            <a:round/>
            <a:headEnd type="none" w="med" len="med"/>
            <a:tailEnd type="none" w="med" len="med"/>
          </a:ln>
        </p:spPr>
      </p:cxnSp>
      <p:sp>
        <p:nvSpPr>
          <p:cNvPr id="1530" name="Google Shape;1530;g13b3c409cc2_0_0"/>
          <p:cNvSpPr txBox="1"/>
          <p:nvPr/>
        </p:nvSpPr>
        <p:spPr>
          <a:xfrm>
            <a:off x="419000" y="1577400"/>
            <a:ext cx="247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531" name="Google Shape;1531;g13b3c409cc2_0_0"/>
          <p:cNvSpPr txBox="1"/>
          <p:nvPr/>
        </p:nvSpPr>
        <p:spPr>
          <a:xfrm>
            <a:off x="326400" y="1698250"/>
            <a:ext cx="3031500" cy="11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dirty="0">
                <a:solidFill>
                  <a:schemeClr val="accent1"/>
                </a:solidFill>
                <a:latin typeface="Open Sans"/>
                <a:ea typeface="Open Sans"/>
                <a:cs typeface="Open Sans"/>
                <a:sym typeface="Open Sans"/>
              </a:rPr>
              <a:t>83%</a:t>
            </a:r>
            <a:r>
              <a:rPr lang="en" sz="2600" dirty="0">
                <a:solidFill>
                  <a:schemeClr val="dk1"/>
                </a:solidFill>
                <a:latin typeface="Open Sans"/>
                <a:ea typeface="Open Sans"/>
                <a:cs typeface="Open Sans"/>
                <a:sym typeface="Open Sans"/>
              </a:rPr>
              <a:t> of marketers find effective</a:t>
            </a:r>
            <a:endParaRPr sz="1000" dirty="0">
              <a:latin typeface="Open Sans"/>
              <a:ea typeface="Open Sans"/>
              <a:cs typeface="Open Sans"/>
              <a:sym typeface="Open Sans"/>
            </a:endParaRPr>
          </a:p>
        </p:txBody>
      </p:sp>
      <p:sp>
        <p:nvSpPr>
          <p:cNvPr id="1532" name="Google Shape;1532;g13b3c409cc2_0_0"/>
          <p:cNvSpPr txBox="1"/>
          <p:nvPr/>
        </p:nvSpPr>
        <p:spPr>
          <a:xfrm>
            <a:off x="3540575" y="1589950"/>
            <a:ext cx="22335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600" dirty="0">
                <a:solidFill>
                  <a:schemeClr val="dk1"/>
                </a:solidFill>
                <a:latin typeface="Open Sans"/>
                <a:ea typeface="Open Sans"/>
                <a:cs typeface="Open Sans"/>
                <a:sym typeface="Open Sans"/>
              </a:rPr>
              <a:t>Average 500-1000 </a:t>
            </a:r>
            <a:r>
              <a:rPr lang="en" sz="2600" b="1" dirty="0">
                <a:solidFill>
                  <a:schemeClr val="accent1"/>
                </a:solidFill>
                <a:latin typeface="Open Sans"/>
                <a:ea typeface="Open Sans"/>
                <a:cs typeface="Open Sans"/>
                <a:sym typeface="Open Sans"/>
              </a:rPr>
              <a:t>leads</a:t>
            </a:r>
            <a:r>
              <a:rPr lang="en" sz="2600" dirty="0">
                <a:solidFill>
                  <a:schemeClr val="dk1"/>
                </a:solidFill>
                <a:latin typeface="Open Sans"/>
                <a:ea typeface="Open Sans"/>
                <a:cs typeface="Open Sans"/>
                <a:sym typeface="Open Sans"/>
              </a:rPr>
              <a:t> after</a:t>
            </a:r>
            <a:endParaRPr sz="1000" dirty="0">
              <a:latin typeface="Open Sans"/>
              <a:ea typeface="Open Sans"/>
              <a:cs typeface="Open Sans"/>
              <a:sym typeface="Open Sans"/>
            </a:endParaRPr>
          </a:p>
        </p:txBody>
      </p:sp>
      <p:sp>
        <p:nvSpPr>
          <p:cNvPr id="1533" name="Google Shape;1533;g13b3c409cc2_0_0"/>
          <p:cNvSpPr txBox="1"/>
          <p:nvPr/>
        </p:nvSpPr>
        <p:spPr>
          <a:xfrm>
            <a:off x="6007150" y="1589950"/>
            <a:ext cx="22335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600" dirty="0">
                <a:solidFill>
                  <a:schemeClr val="dk1"/>
                </a:solidFill>
                <a:latin typeface="Open Sans"/>
                <a:ea typeface="Open Sans"/>
                <a:cs typeface="Open Sans"/>
                <a:sym typeface="Open Sans"/>
              </a:rPr>
              <a:t>Average conversion rate of </a:t>
            </a:r>
            <a:r>
              <a:rPr lang="en" sz="2600" b="1" dirty="0">
                <a:solidFill>
                  <a:schemeClr val="accent1"/>
                </a:solidFill>
                <a:latin typeface="Open Sans"/>
                <a:ea typeface="Open Sans"/>
                <a:cs typeface="Open Sans"/>
                <a:sym typeface="Open Sans"/>
              </a:rPr>
              <a:t>55%</a:t>
            </a:r>
            <a:endParaRPr sz="1000" b="1" dirty="0">
              <a:solidFill>
                <a:schemeClr val="accent1"/>
              </a:solidFill>
              <a:latin typeface="Open Sans"/>
              <a:ea typeface="Open Sans"/>
              <a:cs typeface="Open Sans"/>
              <a:sym typeface="Open Sans"/>
            </a:endParaRPr>
          </a:p>
        </p:txBody>
      </p:sp>
      <p:sp>
        <p:nvSpPr>
          <p:cNvPr id="1534" name="Google Shape;1534;g13b3c409cc2_0_0"/>
          <p:cNvSpPr txBox="1"/>
          <p:nvPr/>
        </p:nvSpPr>
        <p:spPr>
          <a:xfrm>
            <a:off x="5624225" y="3160125"/>
            <a:ext cx="32040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dirty="0">
                <a:solidFill>
                  <a:schemeClr val="accent1"/>
                </a:solidFill>
                <a:latin typeface="Open Sans"/>
                <a:ea typeface="Open Sans"/>
                <a:cs typeface="Open Sans"/>
                <a:sym typeface="Open Sans"/>
              </a:rPr>
              <a:t>Price Range:</a:t>
            </a:r>
            <a:endParaRPr sz="2600" dirty="0">
              <a:solidFill>
                <a:schemeClr val="dk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2600" dirty="0">
                <a:solidFill>
                  <a:schemeClr val="dk1"/>
                </a:solidFill>
                <a:latin typeface="Open Sans"/>
                <a:ea typeface="Open Sans"/>
                <a:cs typeface="Open Sans"/>
                <a:sym typeface="Open Sans"/>
              </a:rPr>
              <a:t>46 </a:t>
            </a:r>
            <a:r>
              <a:rPr lang="en" sz="2500" dirty="0">
                <a:solidFill>
                  <a:schemeClr val="dk1"/>
                </a:solidFill>
              </a:rPr>
              <a:t>€ </a:t>
            </a:r>
            <a:r>
              <a:rPr lang="en" sz="2600" dirty="0">
                <a:solidFill>
                  <a:schemeClr val="dk1"/>
                </a:solidFill>
                <a:latin typeface="Open Sans"/>
                <a:ea typeface="Open Sans"/>
                <a:cs typeface="Open Sans"/>
                <a:sym typeface="Open Sans"/>
              </a:rPr>
              <a:t>- 142</a:t>
            </a:r>
            <a:r>
              <a:rPr lang="en" sz="2500" dirty="0">
                <a:solidFill>
                  <a:schemeClr val="dk1"/>
                </a:solidFill>
              </a:rPr>
              <a:t>€ </a:t>
            </a:r>
            <a:endParaRPr sz="1000" dirty="0">
              <a:latin typeface="Open Sans"/>
              <a:ea typeface="Open Sans"/>
              <a:cs typeface="Open Sans"/>
              <a:sym typeface="Open Sans"/>
            </a:endParaRPr>
          </a:p>
        </p:txBody>
      </p:sp>
      <p:sp>
        <p:nvSpPr>
          <p:cNvPr id="1535" name="Google Shape;1535;g13b3c409cc2_0_0"/>
          <p:cNvSpPr txBox="1"/>
          <p:nvPr/>
        </p:nvSpPr>
        <p:spPr>
          <a:xfrm>
            <a:off x="622825" y="3073875"/>
            <a:ext cx="27351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600" b="1" dirty="0">
                <a:solidFill>
                  <a:schemeClr val="accent1"/>
                </a:solidFill>
                <a:latin typeface="Open Sans"/>
                <a:ea typeface="Open Sans"/>
                <a:cs typeface="Open Sans"/>
                <a:sym typeface="Open Sans"/>
              </a:rPr>
              <a:t>Reach</a:t>
            </a:r>
            <a:r>
              <a:rPr lang="en" sz="2600" dirty="0">
                <a:solidFill>
                  <a:schemeClr val="dk1"/>
                </a:solidFill>
                <a:latin typeface="Open Sans"/>
                <a:ea typeface="Open Sans"/>
                <a:cs typeface="Open Sans"/>
                <a:sym typeface="Open Sans"/>
              </a:rPr>
              <a:t> a wide variety of attendees</a:t>
            </a:r>
            <a:endParaRPr sz="1000" dirty="0">
              <a:latin typeface="Open Sans"/>
              <a:ea typeface="Open Sans"/>
              <a:cs typeface="Open Sans"/>
              <a:sym typeface="Open Sans"/>
            </a:endParaRPr>
          </a:p>
        </p:txBody>
      </p:sp>
      <p:pic>
        <p:nvPicPr>
          <p:cNvPr id="1536" name="Google Shape;1536;g13b3c409cc2_0_0"/>
          <p:cNvPicPr preferRelativeResize="0"/>
          <p:nvPr/>
        </p:nvPicPr>
        <p:blipFill>
          <a:blip r:embed="rId3">
            <a:alphaModFix/>
          </a:blip>
          <a:stretch>
            <a:fillRect/>
          </a:stretch>
        </p:blipFill>
        <p:spPr>
          <a:xfrm>
            <a:off x="3046145" y="300143"/>
            <a:ext cx="742800" cy="742825"/>
          </a:xfrm>
          <a:prstGeom prst="rect">
            <a:avLst/>
          </a:prstGeom>
          <a:noFill/>
          <a:ln>
            <a:noFill/>
          </a:ln>
        </p:spPr>
      </p:pic>
      <p:sp>
        <p:nvSpPr>
          <p:cNvPr id="1537" name="Google Shape;1537;g13b3c409cc2_0_0"/>
          <p:cNvSpPr txBox="1"/>
          <p:nvPr/>
        </p:nvSpPr>
        <p:spPr>
          <a:xfrm>
            <a:off x="7619100" y="249000"/>
            <a:ext cx="1297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(Cobb, 2022)</a:t>
            </a:r>
            <a:endParaRPr sz="1000">
              <a:latin typeface="Open Sans"/>
              <a:ea typeface="Open Sans"/>
              <a:cs typeface="Open Sans"/>
              <a:sym typeface="Open Sans"/>
            </a:endParaRPr>
          </a:p>
        </p:txBody>
      </p:sp>
      <p:sp>
        <p:nvSpPr>
          <p:cNvPr id="1538" name="Google Shape;1538;g13b3c409cc2_0_0"/>
          <p:cNvSpPr txBox="1"/>
          <p:nvPr/>
        </p:nvSpPr>
        <p:spPr>
          <a:xfrm>
            <a:off x="7619100" y="46500"/>
            <a:ext cx="1524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(Flynn, 2022)</a:t>
            </a:r>
            <a:endParaRPr sz="1000">
              <a:latin typeface="Open Sans"/>
              <a:ea typeface="Open Sans"/>
              <a:cs typeface="Open Sans"/>
              <a:sym typeface="Open Sans"/>
            </a:endParaRPr>
          </a:p>
        </p:txBody>
      </p:sp>
      <p:sp>
        <p:nvSpPr>
          <p:cNvPr id="1539" name="Google Shape;1539;g13b3c409cc2_0_0"/>
          <p:cNvSpPr txBox="1"/>
          <p:nvPr/>
        </p:nvSpPr>
        <p:spPr>
          <a:xfrm>
            <a:off x="3366863" y="3018950"/>
            <a:ext cx="2580900" cy="178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dirty="0">
                <a:latin typeface="Open Sans"/>
                <a:ea typeface="Open Sans"/>
                <a:cs typeface="Open Sans"/>
                <a:sym typeface="Open Sans"/>
              </a:rPr>
              <a:t>LiveStorm</a:t>
            </a:r>
            <a:endParaRPr sz="2600" dirty="0">
              <a:latin typeface="Open Sans"/>
              <a:ea typeface="Open Sans"/>
              <a:cs typeface="Open Sans"/>
              <a:sym typeface="Open Sans"/>
            </a:endParaRPr>
          </a:p>
          <a:p>
            <a:pPr marL="0" lvl="0" indent="0" algn="ctr" rtl="0">
              <a:spcBef>
                <a:spcPts val="0"/>
              </a:spcBef>
              <a:spcAft>
                <a:spcPts val="0"/>
              </a:spcAft>
              <a:buNone/>
            </a:pPr>
            <a:r>
              <a:rPr lang="en" sz="2600" b="1" dirty="0">
                <a:solidFill>
                  <a:schemeClr val="accent1"/>
                </a:solidFill>
                <a:latin typeface="Open Sans"/>
                <a:ea typeface="Open Sans"/>
                <a:cs typeface="Open Sans"/>
                <a:sym typeface="Open Sans"/>
              </a:rPr>
              <a:t>Webinar</a:t>
            </a:r>
            <a:endParaRPr sz="2600" b="1" dirty="0">
              <a:solidFill>
                <a:schemeClr val="accent1"/>
              </a:solidFill>
              <a:latin typeface="Open Sans"/>
              <a:ea typeface="Open Sans"/>
              <a:cs typeface="Open Sans"/>
              <a:sym typeface="Open Sans"/>
            </a:endParaRPr>
          </a:p>
          <a:p>
            <a:pPr marL="0" lvl="0" indent="0" algn="ctr" rtl="0">
              <a:spcBef>
                <a:spcPts val="0"/>
              </a:spcBef>
              <a:spcAft>
                <a:spcPts val="0"/>
              </a:spcAft>
              <a:buNone/>
            </a:pPr>
            <a:r>
              <a:rPr lang="en" sz="2600" b="1" dirty="0">
                <a:solidFill>
                  <a:schemeClr val="accent1"/>
                </a:solidFill>
                <a:latin typeface="Open Sans"/>
                <a:ea typeface="Open Sans"/>
                <a:cs typeface="Open Sans"/>
                <a:sym typeface="Open Sans"/>
              </a:rPr>
              <a:t>Software</a:t>
            </a:r>
            <a:endParaRPr sz="2600" b="1" dirty="0">
              <a:solidFill>
                <a:schemeClr val="accent1"/>
              </a:solidFill>
              <a:latin typeface="Open Sans"/>
              <a:ea typeface="Open Sans"/>
              <a:cs typeface="Open Sans"/>
              <a:sym typeface="Open Sans"/>
            </a:endParaRPr>
          </a:p>
          <a:p>
            <a:pPr marL="0" lvl="0" indent="0" algn="ctr" rtl="0">
              <a:spcBef>
                <a:spcPts val="0"/>
              </a:spcBef>
              <a:spcAft>
                <a:spcPts val="0"/>
              </a:spcAft>
              <a:buNone/>
            </a:pPr>
            <a:r>
              <a:rPr lang="en" sz="2600" dirty="0">
                <a:latin typeface="Open Sans"/>
                <a:ea typeface="Open Sans"/>
                <a:cs typeface="Open Sans"/>
                <a:sym typeface="Open Sans"/>
              </a:rPr>
              <a:t> 38</a:t>
            </a:r>
            <a:r>
              <a:rPr lang="en" sz="2200" dirty="0">
                <a:solidFill>
                  <a:schemeClr val="dk1"/>
                </a:solidFill>
              </a:rPr>
              <a:t>€ / host</a:t>
            </a:r>
            <a:endParaRPr sz="3200" dirty="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1"/>
                                        </p:tgtEl>
                                        <p:attrNameLst>
                                          <p:attrName>style.visibility</p:attrName>
                                        </p:attrNameLst>
                                      </p:cBhvr>
                                      <p:to>
                                        <p:strVal val="visible"/>
                                      </p:to>
                                    </p:set>
                                    <p:animEffect transition="in" filter="fade">
                                      <p:cBhvr>
                                        <p:cTn id="7" dur="500"/>
                                        <p:tgtEl>
                                          <p:spTgt spid="15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2"/>
                                        </p:tgtEl>
                                        <p:attrNameLst>
                                          <p:attrName>style.visibility</p:attrName>
                                        </p:attrNameLst>
                                      </p:cBhvr>
                                      <p:to>
                                        <p:strVal val="visible"/>
                                      </p:to>
                                    </p:set>
                                    <p:animEffect transition="in" filter="fade">
                                      <p:cBhvr>
                                        <p:cTn id="12" dur="500"/>
                                        <p:tgtEl>
                                          <p:spTgt spid="1532"/>
                                        </p:tgtEl>
                                      </p:cBhvr>
                                    </p:animEffect>
                                  </p:childTnLst>
                                </p:cTn>
                              </p:par>
                              <p:par>
                                <p:cTn id="13" presetID="9" presetClass="emph" presetSubtype="0" grpId="1" nodeType="withEffect">
                                  <p:stCondLst>
                                    <p:cond delay="0"/>
                                  </p:stCondLst>
                                  <p:childTnLst>
                                    <p:set>
                                      <p:cBhvr>
                                        <p:cTn id="14" dur="indefinite"/>
                                        <p:tgtEl>
                                          <p:spTgt spid="1531"/>
                                        </p:tgtEl>
                                        <p:attrNameLst>
                                          <p:attrName>style.opacity</p:attrName>
                                        </p:attrNameLst>
                                      </p:cBhvr>
                                      <p:to>
                                        <p:strVal val="0.5"/>
                                      </p:to>
                                    </p:set>
                                    <p:animEffect filter="image" prLst="opacity: 0.5">
                                      <p:cBhvr rctx="IE">
                                        <p:cTn id="15" dur="indefinite"/>
                                        <p:tgtEl>
                                          <p:spTgt spid="15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33"/>
                                        </p:tgtEl>
                                        <p:attrNameLst>
                                          <p:attrName>style.visibility</p:attrName>
                                        </p:attrNameLst>
                                      </p:cBhvr>
                                      <p:to>
                                        <p:strVal val="visible"/>
                                      </p:to>
                                    </p:set>
                                    <p:animEffect transition="in" filter="fade">
                                      <p:cBhvr>
                                        <p:cTn id="20" dur="500"/>
                                        <p:tgtEl>
                                          <p:spTgt spid="1533"/>
                                        </p:tgtEl>
                                      </p:cBhvr>
                                    </p:animEffect>
                                  </p:childTnLst>
                                </p:cTn>
                              </p:par>
                              <p:par>
                                <p:cTn id="21" presetID="9" presetClass="emph" presetSubtype="0" grpId="1" nodeType="withEffect">
                                  <p:stCondLst>
                                    <p:cond delay="0"/>
                                  </p:stCondLst>
                                  <p:childTnLst>
                                    <p:set>
                                      <p:cBhvr>
                                        <p:cTn id="22" dur="indefinite"/>
                                        <p:tgtEl>
                                          <p:spTgt spid="1532"/>
                                        </p:tgtEl>
                                        <p:attrNameLst>
                                          <p:attrName>style.opacity</p:attrName>
                                        </p:attrNameLst>
                                      </p:cBhvr>
                                      <p:to>
                                        <p:strVal val="0.5"/>
                                      </p:to>
                                    </p:set>
                                    <p:animEffect filter="image" prLst="opacity: 0.5">
                                      <p:cBhvr rctx="IE">
                                        <p:cTn id="23" dur="indefinite"/>
                                        <p:tgtEl>
                                          <p:spTgt spid="15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35"/>
                                        </p:tgtEl>
                                        <p:attrNameLst>
                                          <p:attrName>style.visibility</p:attrName>
                                        </p:attrNameLst>
                                      </p:cBhvr>
                                      <p:to>
                                        <p:strVal val="visible"/>
                                      </p:to>
                                    </p:set>
                                    <p:animEffect transition="in" filter="fade">
                                      <p:cBhvr>
                                        <p:cTn id="28" dur="500"/>
                                        <p:tgtEl>
                                          <p:spTgt spid="1535"/>
                                        </p:tgtEl>
                                      </p:cBhvr>
                                    </p:animEffect>
                                  </p:childTnLst>
                                </p:cTn>
                              </p:par>
                              <p:par>
                                <p:cTn id="29" presetID="9" presetClass="emph" presetSubtype="0" grpId="1" nodeType="withEffect">
                                  <p:stCondLst>
                                    <p:cond delay="0"/>
                                  </p:stCondLst>
                                  <p:childTnLst>
                                    <p:set>
                                      <p:cBhvr>
                                        <p:cTn id="30" dur="indefinite"/>
                                        <p:tgtEl>
                                          <p:spTgt spid="1533"/>
                                        </p:tgtEl>
                                        <p:attrNameLst>
                                          <p:attrName>style.opacity</p:attrName>
                                        </p:attrNameLst>
                                      </p:cBhvr>
                                      <p:to>
                                        <p:strVal val="0.5"/>
                                      </p:to>
                                    </p:set>
                                    <p:animEffect filter="image" prLst="opacity: 0.5">
                                      <p:cBhvr rctx="IE">
                                        <p:cTn id="31" dur="indefinite"/>
                                        <p:tgtEl>
                                          <p:spTgt spid="15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39"/>
                                        </p:tgtEl>
                                        <p:attrNameLst>
                                          <p:attrName>style.visibility</p:attrName>
                                        </p:attrNameLst>
                                      </p:cBhvr>
                                      <p:to>
                                        <p:strVal val="visible"/>
                                      </p:to>
                                    </p:set>
                                    <p:animEffect transition="in" filter="fade">
                                      <p:cBhvr>
                                        <p:cTn id="36" dur="500"/>
                                        <p:tgtEl>
                                          <p:spTgt spid="1539"/>
                                        </p:tgtEl>
                                      </p:cBhvr>
                                    </p:animEffect>
                                  </p:childTnLst>
                                </p:cTn>
                              </p:par>
                              <p:par>
                                <p:cTn id="37" presetID="9" presetClass="emph" presetSubtype="0" grpId="1" nodeType="withEffect">
                                  <p:stCondLst>
                                    <p:cond delay="0"/>
                                  </p:stCondLst>
                                  <p:childTnLst>
                                    <p:set>
                                      <p:cBhvr>
                                        <p:cTn id="38" dur="indefinite"/>
                                        <p:tgtEl>
                                          <p:spTgt spid="1535"/>
                                        </p:tgtEl>
                                        <p:attrNameLst>
                                          <p:attrName>style.opacity</p:attrName>
                                        </p:attrNameLst>
                                      </p:cBhvr>
                                      <p:to>
                                        <p:strVal val="0.5"/>
                                      </p:to>
                                    </p:set>
                                    <p:animEffect filter="image" prLst="opacity: 0.5">
                                      <p:cBhvr rctx="IE">
                                        <p:cTn id="39" dur="indefinite"/>
                                        <p:tgtEl>
                                          <p:spTgt spid="15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34"/>
                                        </p:tgtEl>
                                        <p:attrNameLst>
                                          <p:attrName>style.visibility</p:attrName>
                                        </p:attrNameLst>
                                      </p:cBhvr>
                                      <p:to>
                                        <p:strVal val="visible"/>
                                      </p:to>
                                    </p:set>
                                    <p:animEffect transition="in" filter="fade">
                                      <p:cBhvr>
                                        <p:cTn id="44" dur="500"/>
                                        <p:tgtEl>
                                          <p:spTgt spid="1534"/>
                                        </p:tgtEl>
                                      </p:cBhvr>
                                    </p:animEffect>
                                  </p:childTnLst>
                                </p:cTn>
                              </p:par>
                              <p:par>
                                <p:cTn id="45" presetID="9" presetClass="emph" presetSubtype="0" grpId="1" nodeType="withEffect">
                                  <p:stCondLst>
                                    <p:cond delay="0"/>
                                  </p:stCondLst>
                                  <p:childTnLst>
                                    <p:set>
                                      <p:cBhvr>
                                        <p:cTn id="46" dur="indefinite"/>
                                        <p:tgtEl>
                                          <p:spTgt spid="1539"/>
                                        </p:tgtEl>
                                        <p:attrNameLst>
                                          <p:attrName>style.opacity</p:attrName>
                                        </p:attrNameLst>
                                      </p:cBhvr>
                                      <p:to>
                                        <p:strVal val="0.5"/>
                                      </p:to>
                                    </p:set>
                                    <p:animEffect filter="image" prLst="opacity: 0.5">
                                      <p:cBhvr rctx="IE">
                                        <p:cTn id="47" dur="indefinite"/>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 grpId="0"/>
      <p:bldP spid="1531" grpId="1"/>
      <p:bldP spid="1532" grpId="0"/>
      <p:bldP spid="1532" grpId="1"/>
      <p:bldP spid="1533" grpId="0"/>
      <p:bldP spid="1533" grpId="1"/>
      <p:bldP spid="1534" grpId="0"/>
      <p:bldP spid="1535" grpId="0"/>
      <p:bldP spid="1535" grpId="1"/>
      <p:bldP spid="1539" grpId="0"/>
      <p:bldP spid="153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g13b3c409cc2_0_22"/>
          <p:cNvSpPr txBox="1">
            <a:spLocks noGrp="1"/>
          </p:cNvSpPr>
          <p:nvPr>
            <p:ph type="title"/>
          </p:nvPr>
        </p:nvSpPr>
        <p:spPr>
          <a:xfrm>
            <a:off x="174225" y="0"/>
            <a:ext cx="2023200" cy="15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Expos</a:t>
            </a:r>
            <a:endParaRPr sz="3400"/>
          </a:p>
        </p:txBody>
      </p:sp>
      <p:sp>
        <p:nvSpPr>
          <p:cNvPr id="1545" name="Google Shape;1545;g13b3c409cc2_0_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21</a:t>
            </a:fld>
            <a:endParaRPr/>
          </a:p>
        </p:txBody>
      </p:sp>
      <p:sp>
        <p:nvSpPr>
          <p:cNvPr id="1546" name="Google Shape;1546;g13b3c409cc2_0_22"/>
          <p:cNvSpPr txBox="1"/>
          <p:nvPr/>
        </p:nvSpPr>
        <p:spPr>
          <a:xfrm>
            <a:off x="1104850" y="458350"/>
            <a:ext cx="7928100" cy="600134"/>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Clr>
                <a:schemeClr val="accent1"/>
              </a:buClr>
              <a:buSzPts val="2100"/>
              <a:buFont typeface="Open Sans"/>
              <a:buChar char="●"/>
            </a:pPr>
            <a:r>
              <a:rPr lang="en" sz="1800" b="1" dirty="0">
                <a:solidFill>
                  <a:schemeClr val="accent1"/>
                </a:solidFill>
                <a:latin typeface="Open Sans"/>
                <a:ea typeface="Open Sans"/>
                <a:cs typeface="Open Sans"/>
                <a:sym typeface="Open Sans"/>
              </a:rPr>
              <a:t>74%</a:t>
            </a:r>
            <a:r>
              <a:rPr lang="en" sz="1800" dirty="0">
                <a:latin typeface="Open Sans"/>
                <a:ea typeface="Open Sans"/>
                <a:cs typeface="Open Sans"/>
                <a:sym typeface="Open Sans"/>
              </a:rPr>
              <a:t> of attendees most likely buy products/services</a:t>
            </a:r>
            <a:endParaRPr sz="1800" dirty="0">
              <a:latin typeface="Open Sans"/>
              <a:ea typeface="Open Sans"/>
              <a:cs typeface="Open Sans"/>
              <a:sym typeface="Open Sans"/>
            </a:endParaRPr>
          </a:p>
        </p:txBody>
      </p:sp>
      <p:sp>
        <p:nvSpPr>
          <p:cNvPr id="1547" name="Google Shape;1547;g13b3c409cc2_0_22"/>
          <p:cNvSpPr txBox="1"/>
          <p:nvPr/>
        </p:nvSpPr>
        <p:spPr>
          <a:xfrm>
            <a:off x="7494000" y="0"/>
            <a:ext cx="165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(Expo Display Service)</a:t>
            </a:r>
            <a:endParaRPr sz="1000">
              <a:latin typeface="Open Sans"/>
              <a:ea typeface="Open Sans"/>
              <a:cs typeface="Open Sans"/>
              <a:sym typeface="Open Sans"/>
            </a:endParaRPr>
          </a:p>
        </p:txBody>
      </p:sp>
      <p:graphicFrame>
        <p:nvGraphicFramePr>
          <p:cNvPr id="1548" name="Google Shape;1548;g13b3c409cc2_0_22"/>
          <p:cNvGraphicFramePr/>
          <p:nvPr>
            <p:extLst>
              <p:ext uri="{D42A27DB-BD31-4B8C-83A1-F6EECF244321}">
                <p14:modId xmlns:p14="http://schemas.microsoft.com/office/powerpoint/2010/main" val="1842998252"/>
              </p:ext>
            </p:extLst>
          </p:nvPr>
        </p:nvGraphicFramePr>
        <p:xfrm>
          <a:off x="547425" y="2833457"/>
          <a:ext cx="7822575" cy="2230035"/>
        </p:xfrm>
        <a:graphic>
          <a:graphicData uri="http://schemas.openxmlformats.org/drawingml/2006/table">
            <a:tbl>
              <a:tblPr>
                <a:noFill/>
                <a:tableStyleId>{FD4EEDEC-32A1-4DD8-9620-9A757A153084}</a:tableStyleId>
              </a:tblPr>
              <a:tblGrid>
                <a:gridCol w="2607525">
                  <a:extLst>
                    <a:ext uri="{9D8B030D-6E8A-4147-A177-3AD203B41FA5}">
                      <a16:colId xmlns:a16="http://schemas.microsoft.com/office/drawing/2014/main" val="20000"/>
                    </a:ext>
                  </a:extLst>
                </a:gridCol>
                <a:gridCol w="2607525">
                  <a:extLst>
                    <a:ext uri="{9D8B030D-6E8A-4147-A177-3AD203B41FA5}">
                      <a16:colId xmlns:a16="http://schemas.microsoft.com/office/drawing/2014/main" val="20001"/>
                    </a:ext>
                  </a:extLst>
                </a:gridCol>
                <a:gridCol w="2607525">
                  <a:extLst>
                    <a:ext uri="{9D8B030D-6E8A-4147-A177-3AD203B41FA5}">
                      <a16:colId xmlns:a16="http://schemas.microsoft.com/office/drawing/2014/main" val="20002"/>
                    </a:ext>
                  </a:extLst>
                </a:gridCol>
              </a:tblGrid>
              <a:tr h="507975">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a:t>Standard Ticket</a:t>
                      </a:r>
                      <a:endParaRPr sz="2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a:t>Premium Ticket</a:t>
                      </a:r>
                      <a:endParaRPr sz="2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31175">
                <a:tc>
                  <a:txBody>
                    <a:bodyPr/>
                    <a:lstStyle/>
                    <a:p>
                      <a:pPr marL="0" lvl="0" indent="0" algn="l" rtl="0">
                        <a:spcBef>
                          <a:spcPts val="0"/>
                        </a:spcBef>
                        <a:spcAft>
                          <a:spcPts val="0"/>
                        </a:spcAft>
                        <a:buNone/>
                      </a:pPr>
                      <a:r>
                        <a:rPr lang="en" sz="2500" b="1"/>
                        <a:t>Prices</a:t>
                      </a:r>
                      <a:endParaRPr sz="25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t>13 </a:t>
                      </a:r>
                      <a:r>
                        <a:rPr lang="en" sz="1600">
                          <a:solidFill>
                            <a:schemeClr val="dk1"/>
                          </a:solidFill>
                        </a:rPr>
                        <a:t>€</a:t>
                      </a:r>
                      <a:r>
                        <a:rPr lang="en" sz="1600"/>
                        <a:t> </a:t>
                      </a:r>
                      <a:endParaRPr sz="16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t>73 </a:t>
                      </a:r>
                      <a:r>
                        <a:rPr lang="en" sz="1600">
                          <a:solidFill>
                            <a:schemeClr val="dk1"/>
                          </a:solidFill>
                        </a:rPr>
                        <a:t>€ </a:t>
                      </a:r>
                      <a:r>
                        <a:rPr lang="en" sz="1600"/>
                        <a:t> </a:t>
                      </a:r>
                      <a:endParaRPr sz="16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91075">
                <a:tc>
                  <a:txBody>
                    <a:bodyPr/>
                    <a:lstStyle/>
                    <a:p>
                      <a:pPr marL="0" lvl="0" indent="0" algn="l" rtl="0">
                        <a:spcBef>
                          <a:spcPts val="0"/>
                        </a:spcBef>
                        <a:spcAft>
                          <a:spcPts val="0"/>
                        </a:spcAft>
                        <a:buNone/>
                      </a:pPr>
                      <a:r>
                        <a:rPr lang="en" sz="2500" b="1" dirty="0"/>
                        <a:t>Features</a:t>
                      </a:r>
                      <a:endParaRPr sz="2500"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12750" lvl="0" indent="-285750" algn="l" rtl="0">
                        <a:spcBef>
                          <a:spcPts val="0"/>
                        </a:spcBef>
                        <a:spcAft>
                          <a:spcPts val="0"/>
                        </a:spcAft>
                        <a:buSzPts val="1600"/>
                        <a:buFont typeface="Arial" panose="020B0604020202020204" pitchFamily="34" charset="0"/>
                        <a:buChar char="•"/>
                      </a:pPr>
                      <a:r>
                        <a:rPr lang="en" sz="1600" dirty="0"/>
                        <a:t>unlimited entries</a:t>
                      </a:r>
                      <a:endParaRPr sz="1600" dirty="0"/>
                    </a:p>
                    <a:p>
                      <a:pPr marL="412750" lvl="0" indent="-285750" algn="l" rtl="0">
                        <a:spcBef>
                          <a:spcPts val="0"/>
                        </a:spcBef>
                        <a:spcAft>
                          <a:spcPts val="0"/>
                        </a:spcAft>
                        <a:buSzPts val="1600"/>
                        <a:buFont typeface="Arial" panose="020B0604020202020204" pitchFamily="34" charset="0"/>
                        <a:buChar char="•"/>
                      </a:pPr>
                      <a:r>
                        <a:rPr lang="en" sz="1600" dirty="0"/>
                        <a:t>10 Smart Queue Bookings/ day</a:t>
                      </a:r>
                      <a:endParaRPr sz="1600"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12750" lvl="0" indent="-285750" algn="l" rtl="0">
                        <a:spcBef>
                          <a:spcPts val="0"/>
                        </a:spcBef>
                        <a:spcAft>
                          <a:spcPts val="0"/>
                        </a:spcAft>
                        <a:buSzPts val="1600"/>
                        <a:buFont typeface="Arial" panose="020B0604020202020204" pitchFamily="34" charset="0"/>
                        <a:buChar char="•"/>
                      </a:pPr>
                      <a:r>
                        <a:rPr lang="en" sz="1600" dirty="0"/>
                        <a:t>Standard ticket</a:t>
                      </a:r>
                      <a:endParaRPr sz="1600" dirty="0"/>
                    </a:p>
                    <a:p>
                      <a:pPr marL="412750" lvl="0" indent="-285750" algn="l" rtl="0">
                        <a:spcBef>
                          <a:spcPts val="0"/>
                        </a:spcBef>
                        <a:spcAft>
                          <a:spcPts val="0"/>
                        </a:spcAft>
                        <a:buSzPts val="1600"/>
                        <a:buFont typeface="Arial" panose="020B0604020202020204" pitchFamily="34" charset="0"/>
                        <a:buChar char="•"/>
                      </a:pPr>
                      <a:r>
                        <a:rPr lang="en" sz="1600" dirty="0"/>
                        <a:t>Premium lounge</a:t>
                      </a:r>
                      <a:endParaRPr sz="1600" dirty="0"/>
                    </a:p>
                    <a:p>
                      <a:pPr marL="412750" lvl="0" indent="-285750" algn="l" rtl="0">
                        <a:spcBef>
                          <a:spcPts val="0"/>
                        </a:spcBef>
                        <a:spcAft>
                          <a:spcPts val="0"/>
                        </a:spcAft>
                        <a:buSzPts val="1600"/>
                        <a:buFont typeface="Arial" panose="020B0604020202020204" pitchFamily="34" charset="0"/>
                        <a:buChar char="•"/>
                      </a:pPr>
                      <a:r>
                        <a:rPr lang="en" sz="1600" dirty="0"/>
                        <a:t>Priority access</a:t>
                      </a:r>
                      <a:endParaRPr sz="1600" dirty="0"/>
                    </a:p>
                    <a:p>
                      <a:pPr marL="412750" lvl="0" indent="-285750" algn="l" rtl="0">
                        <a:spcBef>
                          <a:spcPts val="0"/>
                        </a:spcBef>
                        <a:spcAft>
                          <a:spcPts val="0"/>
                        </a:spcAft>
                        <a:buSzPts val="1600"/>
                        <a:buFont typeface="Arial" panose="020B0604020202020204" pitchFamily="34" charset="0"/>
                        <a:buChar char="•"/>
                      </a:pPr>
                      <a:r>
                        <a:rPr lang="en" sz="1600" dirty="0"/>
                        <a:t>Valet parking</a:t>
                      </a:r>
                      <a:endParaRPr sz="1600"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49" name="Google Shape;1549;g13b3c409cc2_0_22"/>
          <p:cNvSpPr txBox="1"/>
          <p:nvPr/>
        </p:nvSpPr>
        <p:spPr>
          <a:xfrm>
            <a:off x="547425" y="3051300"/>
            <a:ext cx="165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(Wego Travel Blog, 2022)</a:t>
            </a:r>
            <a:endParaRPr sz="1000">
              <a:latin typeface="Open Sans"/>
              <a:ea typeface="Open Sans"/>
              <a:cs typeface="Open Sans"/>
              <a:sym typeface="Open Sans"/>
            </a:endParaRPr>
          </a:p>
        </p:txBody>
      </p:sp>
      <p:sp>
        <p:nvSpPr>
          <p:cNvPr id="8" name="Google Shape;1546;g13b3c409cc2_0_22">
            <a:extLst>
              <a:ext uri="{FF2B5EF4-FFF2-40B4-BE49-F238E27FC236}">
                <a16:creationId xmlns:a16="http://schemas.microsoft.com/office/drawing/2014/main" id="{66F657F1-7D4A-06A0-C508-C9CFD3C985B3}"/>
              </a:ext>
            </a:extLst>
          </p:cNvPr>
          <p:cNvSpPr txBox="1"/>
          <p:nvPr/>
        </p:nvSpPr>
        <p:spPr>
          <a:xfrm>
            <a:off x="1104850" y="1085342"/>
            <a:ext cx="7928100" cy="600134"/>
          </a:xfrm>
          <a:prstGeom prst="rect">
            <a:avLst/>
          </a:prstGeom>
          <a:noFill/>
          <a:ln>
            <a:noFill/>
          </a:ln>
        </p:spPr>
        <p:txBody>
          <a:bodyPr spcFirstLastPara="1" wrap="square" lIns="91425" tIns="91425" rIns="91425" bIns="91425" anchor="t" anchorCtr="0">
            <a:spAutoFit/>
          </a:bodyPr>
          <a:lstStyle/>
          <a:p>
            <a:pPr marL="457200" marR="0" indent="-365760" algn="l" rtl="0">
              <a:lnSpc>
                <a:spcPct val="150000"/>
              </a:lnSpc>
              <a:spcBef>
                <a:spcPts val="0"/>
              </a:spcBef>
              <a:spcAft>
                <a:spcPts val="0"/>
              </a:spcAft>
              <a:buClr>
                <a:schemeClr val="accent1"/>
              </a:buClr>
              <a:buSzPts val="2100"/>
              <a:buFont typeface="Open Sans" panose="020B0606030504020204" pitchFamily="34" charset="0"/>
              <a:buChar char="●"/>
            </a:pPr>
            <a:r>
              <a:rPr lang="en-US" sz="1800" b="1" i="0" dirty="0">
                <a:solidFill>
                  <a:srgbClr val="FF4F4F"/>
                </a:solidFill>
                <a:effectLst/>
                <a:latin typeface="Open Sans" panose="020B0606030504020204" pitchFamily="34" charset="0"/>
                <a:ea typeface="Open Sans" panose="020B0606030504020204" pitchFamily="34" charset="0"/>
                <a:cs typeface="Open Sans" panose="020B0606030504020204" pitchFamily="34" charset="0"/>
              </a:rPr>
              <a:t>Build</a:t>
            </a:r>
            <a:r>
              <a:rPr lang="en-US" sz="1800" b="1" dirty="0">
                <a:solidFill>
                  <a:srgbClr val="FF4F4F"/>
                </a:solidFill>
                <a:latin typeface="Open Sans" panose="020B0606030504020204" pitchFamily="34" charset="0"/>
                <a:ea typeface="Open Sans" panose="020B0606030504020204" pitchFamily="34" charset="0"/>
                <a:cs typeface="Open Sans" panose="020B0606030504020204" pitchFamily="34" charset="0"/>
              </a:rPr>
              <a:t> networking</a:t>
            </a:r>
            <a:r>
              <a:rPr lang="en-US"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and </a:t>
            </a:r>
            <a:r>
              <a:rPr lang="en-US" sz="1800" b="1" i="0" dirty="0">
                <a:solidFill>
                  <a:srgbClr val="FF4F4F"/>
                </a:solidFill>
                <a:effectLst/>
                <a:latin typeface="Open Sans" panose="020B0606030504020204" pitchFamily="34" charset="0"/>
                <a:ea typeface="Open Sans" panose="020B0606030504020204" pitchFamily="34" charset="0"/>
                <a:cs typeface="Open Sans" panose="020B0606030504020204" pitchFamily="34" charset="0"/>
              </a:rPr>
              <a:t>strengthen</a:t>
            </a:r>
            <a:r>
              <a:rPr lang="en-US"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existing customers</a:t>
            </a:r>
            <a:endParaRPr lang="en-US" sz="1800" dirty="0">
              <a:effectLst/>
            </a:endParaRPr>
          </a:p>
        </p:txBody>
      </p:sp>
      <p:sp>
        <p:nvSpPr>
          <p:cNvPr id="9" name="Google Shape;1546;g13b3c409cc2_0_22">
            <a:extLst>
              <a:ext uri="{FF2B5EF4-FFF2-40B4-BE49-F238E27FC236}">
                <a16:creationId xmlns:a16="http://schemas.microsoft.com/office/drawing/2014/main" id="{88B3ADB7-92E4-4490-D2F4-F4E24FBE8532}"/>
              </a:ext>
            </a:extLst>
          </p:cNvPr>
          <p:cNvSpPr txBox="1"/>
          <p:nvPr/>
        </p:nvSpPr>
        <p:spPr>
          <a:xfrm>
            <a:off x="1104850" y="1724333"/>
            <a:ext cx="7928100" cy="1338798"/>
          </a:xfrm>
          <a:prstGeom prst="rect">
            <a:avLst/>
          </a:prstGeom>
          <a:noFill/>
          <a:ln>
            <a:noFill/>
          </a:ln>
        </p:spPr>
        <p:txBody>
          <a:bodyPr spcFirstLastPara="1" wrap="square" lIns="91425" tIns="91425" rIns="91425" bIns="91425" anchor="t" anchorCtr="0">
            <a:spAutoFit/>
          </a:bodyPr>
          <a:lstStyle/>
          <a:p>
            <a:pPr marL="457200" indent="-365760">
              <a:lnSpc>
                <a:spcPct val="150000"/>
              </a:lnSpc>
              <a:buClr>
                <a:schemeClr val="accent1"/>
              </a:buClr>
              <a:buSzPts val="2100"/>
              <a:buFont typeface="Open Sans" panose="020B0606030504020204" pitchFamily="34" charset="0"/>
              <a:buChar char="●"/>
            </a:pPr>
            <a:r>
              <a:rPr lang="en-US" sz="1800" b="0" i="0" u="none" strike="noStrike" dirty="0">
                <a:solidFill>
                  <a:srgbClr val="000000"/>
                </a:solidFill>
                <a:effectLst/>
                <a:latin typeface="Open Sans" panose="020B0606030504020204" pitchFamily="34" charset="0"/>
              </a:rPr>
              <a:t>Speak directly to target market, </a:t>
            </a:r>
            <a:r>
              <a:rPr lang="en-US" sz="1800" b="1" i="0" u="none" strike="noStrike" dirty="0">
                <a:solidFill>
                  <a:schemeClr val="accent1"/>
                </a:solidFill>
                <a:effectLst/>
                <a:latin typeface="Open Sans" panose="020B0606030504020204" pitchFamily="34" charset="0"/>
              </a:rPr>
              <a:t>Introduce new products/services </a:t>
            </a:r>
          </a:p>
          <a:p>
            <a:pPr marL="457200" marR="0" indent="-365760" algn="l" rtl="0">
              <a:lnSpc>
                <a:spcPct val="150000"/>
              </a:lnSpc>
              <a:spcBef>
                <a:spcPts val="0"/>
              </a:spcBef>
              <a:spcAft>
                <a:spcPts val="0"/>
              </a:spcAft>
              <a:buClr>
                <a:schemeClr val="accent1"/>
              </a:buClr>
              <a:buSzPts val="2100"/>
              <a:buFont typeface="Open Sans" panose="020B0606030504020204" pitchFamily="34" charset="0"/>
              <a:buChar char="●"/>
            </a:pPr>
            <a:endParaRPr lang="en-US" sz="3200" dirty="0">
              <a:effectLst/>
            </a:endParaRPr>
          </a:p>
        </p:txBody>
      </p:sp>
      <p:sp>
        <p:nvSpPr>
          <p:cNvPr id="11" name="Google Shape;1546;g13b3c409cc2_0_22">
            <a:extLst>
              <a:ext uri="{FF2B5EF4-FFF2-40B4-BE49-F238E27FC236}">
                <a16:creationId xmlns:a16="http://schemas.microsoft.com/office/drawing/2014/main" id="{410B6AF9-54AD-F433-DECA-F909AF5ADF34}"/>
              </a:ext>
            </a:extLst>
          </p:cNvPr>
          <p:cNvSpPr txBox="1"/>
          <p:nvPr/>
        </p:nvSpPr>
        <p:spPr>
          <a:xfrm>
            <a:off x="1104850" y="2326365"/>
            <a:ext cx="7928100" cy="600134"/>
          </a:xfrm>
          <a:prstGeom prst="rect">
            <a:avLst/>
          </a:prstGeom>
          <a:noFill/>
          <a:ln>
            <a:noFill/>
          </a:ln>
        </p:spPr>
        <p:txBody>
          <a:bodyPr spcFirstLastPara="1" wrap="square" lIns="91425" tIns="91425" rIns="91425" bIns="91425" anchor="t" anchorCtr="0">
            <a:spAutoFit/>
          </a:bodyPr>
          <a:lstStyle/>
          <a:p>
            <a:pPr marL="457200" marR="0" indent="-365760" algn="l" rtl="0">
              <a:lnSpc>
                <a:spcPct val="150000"/>
              </a:lnSpc>
              <a:spcBef>
                <a:spcPts val="0"/>
              </a:spcBef>
              <a:spcAft>
                <a:spcPts val="0"/>
              </a:spcAft>
              <a:buClr>
                <a:schemeClr val="accent1"/>
              </a:buClr>
              <a:buSzPts val="2100"/>
              <a:buFont typeface="Open Sans" panose="020B0606030504020204" pitchFamily="34" charset="0"/>
              <a:buChar char="●"/>
            </a:pPr>
            <a:r>
              <a:rPr lang="en-US" sz="1800" b="0" i="0" u="none" strike="noStrike" dirty="0">
                <a:solidFill>
                  <a:srgbClr val="000000"/>
                </a:solidFill>
                <a:effectLst/>
                <a:latin typeface="Open Sans" panose="020B0606030504020204" pitchFamily="34" charset="0"/>
              </a:rPr>
              <a:t>Average Cost to </a:t>
            </a:r>
            <a:r>
              <a:rPr lang="en-US" sz="1800" b="1" i="0" u="none" strike="noStrike" dirty="0">
                <a:solidFill>
                  <a:srgbClr val="FF4F4F"/>
                </a:solidFill>
                <a:effectLst/>
                <a:latin typeface="Open Sans" panose="020B0606030504020204" pitchFamily="34" charset="0"/>
              </a:rPr>
              <a:t>visit</a:t>
            </a:r>
            <a:r>
              <a:rPr lang="en-US" sz="1800" b="0" i="0" u="none" strike="noStrike" dirty="0">
                <a:solidFill>
                  <a:srgbClr val="000000"/>
                </a:solidFill>
                <a:effectLst/>
                <a:latin typeface="Open Sans" panose="020B0606030504020204" pitchFamily="34" charset="0"/>
              </a:rPr>
              <a:t> an exhibition:</a:t>
            </a:r>
            <a:endParaRPr lang="en-US" sz="3200" dirty="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6"/>
                                        </p:tgtEl>
                                        <p:attrNameLst>
                                          <p:attrName>style.visibility</p:attrName>
                                        </p:attrNameLst>
                                      </p:cBhvr>
                                      <p:to>
                                        <p:strVal val="visible"/>
                                      </p:to>
                                    </p:set>
                                    <p:animEffect transition="in" filter="fade">
                                      <p:cBhvr>
                                        <p:cTn id="7" dur="500"/>
                                        <p:tgtEl>
                                          <p:spTgt spid="15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9" presetClass="emph" presetSubtype="0" grpId="1" nodeType="withEffect">
                                  <p:stCondLst>
                                    <p:cond delay="0"/>
                                  </p:stCondLst>
                                  <p:childTnLst>
                                    <p:set>
                                      <p:cBhvr>
                                        <p:cTn id="14" dur="indefinite"/>
                                        <p:tgtEl>
                                          <p:spTgt spid="1546"/>
                                        </p:tgtEl>
                                        <p:attrNameLst>
                                          <p:attrName>style.opacity</p:attrName>
                                        </p:attrNameLst>
                                      </p:cBhvr>
                                      <p:to>
                                        <p:strVal val="0.5"/>
                                      </p:to>
                                    </p:set>
                                    <p:animEffect filter="image" prLst="opacity: 0.5">
                                      <p:cBhvr rctx="IE">
                                        <p:cTn id="15" dur="indefinite"/>
                                        <p:tgtEl>
                                          <p:spTgt spid="15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9" presetClass="emph" presetSubtype="0" grpId="1" nodeType="withEffect">
                                  <p:stCondLst>
                                    <p:cond delay="0"/>
                                  </p:stCondLst>
                                  <p:childTnLst>
                                    <p:set>
                                      <p:cBhvr>
                                        <p:cTn id="22" dur="indefinite"/>
                                        <p:tgtEl>
                                          <p:spTgt spid="8"/>
                                        </p:tgtEl>
                                        <p:attrNameLst>
                                          <p:attrName>style.opacity</p:attrName>
                                        </p:attrNameLst>
                                      </p:cBhvr>
                                      <p:to>
                                        <p:strVal val="0.5"/>
                                      </p:to>
                                    </p:set>
                                    <p:animEffect filter="image" prLst="opacity: 0.5">
                                      <p:cBhvr rctx="IE">
                                        <p:cTn id="23" dur="indefinite"/>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9" presetClass="emph" presetSubtype="0" grpId="1" nodeType="withEffect">
                                  <p:stCondLst>
                                    <p:cond delay="0"/>
                                  </p:stCondLst>
                                  <p:childTnLst>
                                    <p:set>
                                      <p:cBhvr>
                                        <p:cTn id="30" dur="indefinite"/>
                                        <p:tgtEl>
                                          <p:spTgt spid="9"/>
                                        </p:tgtEl>
                                        <p:attrNameLst>
                                          <p:attrName>style.opacity</p:attrName>
                                        </p:attrNameLst>
                                      </p:cBhvr>
                                      <p:to>
                                        <p:strVal val="0.5"/>
                                      </p:to>
                                    </p:set>
                                    <p:animEffect filter="image" prLst="opacity: 0.5">
                                      <p:cBhvr rctx="IE">
                                        <p:cTn id="31" dur="indefinite"/>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48"/>
                                        </p:tgtEl>
                                        <p:attrNameLst>
                                          <p:attrName>style.visibility</p:attrName>
                                        </p:attrNameLst>
                                      </p:cBhvr>
                                      <p:to>
                                        <p:strVal val="visible"/>
                                      </p:to>
                                    </p:set>
                                    <p:animEffect transition="in" filter="fade">
                                      <p:cBhvr>
                                        <p:cTn id="36" dur="500"/>
                                        <p:tgtEl>
                                          <p:spTgt spid="15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49"/>
                                        </p:tgtEl>
                                        <p:attrNameLst>
                                          <p:attrName>style.visibility</p:attrName>
                                        </p:attrNameLst>
                                      </p:cBhvr>
                                      <p:to>
                                        <p:strVal val="visible"/>
                                      </p:to>
                                    </p:set>
                                    <p:animEffect transition="in" filter="fade">
                                      <p:cBhvr>
                                        <p:cTn id="39" dur="500"/>
                                        <p:tgtEl>
                                          <p:spTgt spid="1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 grpId="0"/>
      <p:bldP spid="1546" grpId="1"/>
      <p:bldP spid="1549" grpId="0"/>
      <p:bldP spid="8" grpId="0"/>
      <p:bldP spid="8" grpId="1"/>
      <p:bldP spid="9" grpId="0"/>
      <p:bldP spid="9" grpId="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g136812ddc0c_0_3"/>
          <p:cNvSpPr txBox="1">
            <a:spLocks noGrp="1"/>
          </p:cNvSpPr>
          <p:nvPr>
            <p:ph type="title"/>
          </p:nvPr>
        </p:nvSpPr>
        <p:spPr>
          <a:xfrm>
            <a:off x="0" y="0"/>
            <a:ext cx="67014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Open Sans" panose="020B0606030504020204" pitchFamily="34" charset="0"/>
                <a:ea typeface="Open Sans" panose="020B0606030504020204" pitchFamily="34" charset="0"/>
                <a:cs typeface="Open Sans" panose="020B0606030504020204" pitchFamily="34" charset="0"/>
              </a:rPr>
              <a:t>Timeline of Expos in Europe &amp; U.S</a:t>
            </a:r>
            <a:r>
              <a:rPr lang="en">
                <a:latin typeface="Open Sans" panose="020B0606030504020204" pitchFamily="34" charset="0"/>
                <a:ea typeface="Open Sans" panose="020B0606030504020204" pitchFamily="34" charset="0"/>
                <a:cs typeface="Open Sans" panose="020B0606030504020204" pitchFamily="34" charset="0"/>
              </a:rPr>
              <a:t> </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55" name="Google Shape;1555;g136812ddc0c_0_3"/>
          <p:cNvSpPr txBox="1">
            <a:spLocks noGrp="1"/>
          </p:cNvSpPr>
          <p:nvPr>
            <p:ph type="sldNum" idx="12"/>
          </p:nvPr>
        </p:nvSpPr>
        <p:spPr>
          <a:xfrm>
            <a:off x="8556784" y="4813859"/>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t>22</a:t>
            </a:fld>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56" name="Google Shape;1556;g136812ddc0c_0_3"/>
          <p:cNvSpPr/>
          <p:nvPr/>
        </p:nvSpPr>
        <p:spPr>
          <a:xfrm rot="-1323619">
            <a:off x="6932398"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57" name="Google Shape;1557;g136812ddc0c_0_3"/>
          <p:cNvSpPr/>
          <p:nvPr/>
        </p:nvSpPr>
        <p:spPr>
          <a:xfrm rot="1323619" flipH="1">
            <a:off x="5763951"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58" name="Google Shape;1558;g136812ddc0c_0_3"/>
          <p:cNvSpPr/>
          <p:nvPr/>
        </p:nvSpPr>
        <p:spPr>
          <a:xfrm rot="-1323619">
            <a:off x="4603409"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59" name="Google Shape;1559;g136812ddc0c_0_3"/>
          <p:cNvSpPr/>
          <p:nvPr/>
        </p:nvSpPr>
        <p:spPr>
          <a:xfrm rot="1323619" flipH="1">
            <a:off x="3438319"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0" name="Google Shape;1560;g136812ddc0c_0_3"/>
          <p:cNvSpPr/>
          <p:nvPr/>
        </p:nvSpPr>
        <p:spPr>
          <a:xfrm rot="-1323619">
            <a:off x="2282443"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1" name="Google Shape;1561;g136812ddc0c_0_3"/>
          <p:cNvSpPr/>
          <p:nvPr/>
        </p:nvSpPr>
        <p:spPr>
          <a:xfrm rot="1323619" flipH="1">
            <a:off x="1117341"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2" name="Google Shape;1562;g136812ddc0c_0_3"/>
          <p:cNvSpPr/>
          <p:nvPr/>
        </p:nvSpPr>
        <p:spPr>
          <a:xfrm rot="-1323619">
            <a:off x="-38535" y="2813845"/>
            <a:ext cx="1306770" cy="883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4" name="Google Shape;1564;g136812ddc0c_0_3"/>
          <p:cNvSpPr txBox="1"/>
          <p:nvPr/>
        </p:nvSpPr>
        <p:spPr>
          <a:xfrm>
            <a:off x="1838051" y="3172137"/>
            <a:ext cx="1046863"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12-13 Sep 2022</a:t>
            </a:r>
            <a:endParaRPr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65" name="Google Shape;1565;g136812ddc0c_0_3"/>
          <p:cNvSpPr/>
          <p:nvPr/>
        </p:nvSpPr>
        <p:spPr>
          <a:xfrm rot="19810524">
            <a:off x="2267649" y="2953067"/>
            <a:ext cx="181374" cy="249501"/>
          </a:xfrm>
          <a:prstGeom prst="ellipse">
            <a:avLst/>
          </a:prstGeom>
          <a:solidFill>
            <a:schemeClr val="accent6"/>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6" name="Google Shape;1566;g136812ddc0c_0_3"/>
          <p:cNvSpPr/>
          <p:nvPr/>
        </p:nvSpPr>
        <p:spPr>
          <a:xfrm>
            <a:off x="1393466" y="3791373"/>
            <a:ext cx="1936036" cy="1093943"/>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67" name="Google Shape;1567;g136812ddc0c_0_3"/>
          <p:cNvSpPr txBox="1"/>
          <p:nvPr/>
        </p:nvSpPr>
        <p:spPr>
          <a:xfrm>
            <a:off x="1228953" y="3702064"/>
            <a:ext cx="2180335" cy="111179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America’s Food and Beverage Show</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1568" name="Google Shape;1568;g136812ddc0c_0_3"/>
          <p:cNvSpPr/>
          <p:nvPr/>
        </p:nvSpPr>
        <p:spPr>
          <a:xfrm>
            <a:off x="2310616" y="3690844"/>
            <a:ext cx="101736" cy="10496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0" name="Google Shape;1570;g136812ddc0c_0_3"/>
          <p:cNvSpPr/>
          <p:nvPr/>
        </p:nvSpPr>
        <p:spPr>
          <a:xfrm rot="19810524">
            <a:off x="4588561" y="2953067"/>
            <a:ext cx="181374" cy="24950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1" name="Google Shape;1571;g136812ddc0c_0_3"/>
          <p:cNvSpPr txBox="1"/>
          <p:nvPr/>
        </p:nvSpPr>
        <p:spPr>
          <a:xfrm>
            <a:off x="4276426" y="3208875"/>
            <a:ext cx="893920"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8-10 Feb 2023</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72" name="Google Shape;1572;g136812ddc0c_0_3"/>
          <p:cNvSpPr/>
          <p:nvPr/>
        </p:nvSpPr>
        <p:spPr>
          <a:xfrm>
            <a:off x="3711238" y="3791373"/>
            <a:ext cx="1936036" cy="1093943"/>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3" name="Google Shape;1573;g136812ddc0c_0_3"/>
          <p:cNvSpPr/>
          <p:nvPr/>
        </p:nvSpPr>
        <p:spPr>
          <a:xfrm>
            <a:off x="4628388" y="3690844"/>
            <a:ext cx="101736" cy="10496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5" name="Google Shape;1575;g136812ddc0c_0_3"/>
          <p:cNvSpPr/>
          <p:nvPr/>
        </p:nvSpPr>
        <p:spPr>
          <a:xfrm>
            <a:off x="220851" y="852061"/>
            <a:ext cx="1936036" cy="1093942"/>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6" name="Google Shape;1576;g136812ddc0c_0_3"/>
          <p:cNvSpPr txBox="1"/>
          <p:nvPr/>
        </p:nvSpPr>
        <p:spPr>
          <a:xfrm>
            <a:off x="602875" y="1983524"/>
            <a:ext cx="1171999"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31 Aug - 3 Sep 2022</a:t>
            </a:r>
            <a:endParaRPr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77" name="Google Shape;1577;g136812ddc0c_0_3"/>
          <p:cNvSpPr/>
          <p:nvPr/>
        </p:nvSpPr>
        <p:spPr>
          <a:xfrm rot="10800000">
            <a:off x="1137973" y="1939150"/>
            <a:ext cx="101736" cy="1049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78" name="Google Shape;1578;g136812ddc0c_0_3"/>
          <p:cNvSpPr txBox="1"/>
          <p:nvPr/>
        </p:nvSpPr>
        <p:spPr>
          <a:xfrm>
            <a:off x="270871" y="909907"/>
            <a:ext cx="1835996" cy="97125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CNR FOOD ISTANBUL</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1579" name="Google Shape;1579;g136812ddc0c_0_3"/>
          <p:cNvSpPr/>
          <p:nvPr/>
        </p:nvSpPr>
        <p:spPr>
          <a:xfrm rot="19810524">
            <a:off x="1094978" y="2495738"/>
            <a:ext cx="181374" cy="249501"/>
          </a:xfrm>
          <a:prstGeom prst="ellipse">
            <a:avLst/>
          </a:prstGeom>
          <a:solidFill>
            <a:srgbClr val="FFFFFF"/>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1" name="Google Shape;1581;g136812ddc0c_0_3"/>
          <p:cNvSpPr/>
          <p:nvPr/>
        </p:nvSpPr>
        <p:spPr>
          <a:xfrm rot="19810524">
            <a:off x="3410685" y="2495738"/>
            <a:ext cx="181374" cy="24950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2" name="Google Shape;1582;g136812ddc0c_0_3"/>
          <p:cNvSpPr txBox="1"/>
          <p:nvPr/>
        </p:nvSpPr>
        <p:spPr>
          <a:xfrm>
            <a:off x="2938976" y="2042174"/>
            <a:ext cx="1180477"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19 Oct 2022</a:t>
            </a:r>
            <a:endParaRPr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83" name="Google Shape;1583;g136812ddc0c_0_3"/>
          <p:cNvSpPr/>
          <p:nvPr/>
        </p:nvSpPr>
        <p:spPr>
          <a:xfrm>
            <a:off x="2533361" y="852061"/>
            <a:ext cx="1936036" cy="1093942"/>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4" name="Google Shape;1584;g136812ddc0c_0_3"/>
          <p:cNvSpPr/>
          <p:nvPr/>
        </p:nvSpPr>
        <p:spPr>
          <a:xfrm rot="10800000">
            <a:off x="3450483" y="1939150"/>
            <a:ext cx="101736" cy="1049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6" name="Google Shape;1586;g136812ddc0c_0_3"/>
          <p:cNvSpPr/>
          <p:nvPr/>
        </p:nvSpPr>
        <p:spPr>
          <a:xfrm rot="19810524">
            <a:off x="5748170" y="2495738"/>
            <a:ext cx="181374" cy="249501"/>
          </a:xfrm>
          <a:prstGeom prst="ellipse">
            <a:avLst/>
          </a:prstGeom>
          <a:solidFill>
            <a:schemeClr val="accent1"/>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8" name="Google Shape;1588;g136812ddc0c_0_3"/>
          <p:cNvSpPr/>
          <p:nvPr/>
        </p:nvSpPr>
        <p:spPr>
          <a:xfrm>
            <a:off x="4870524" y="852061"/>
            <a:ext cx="1936036" cy="1093942"/>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89" name="Google Shape;1589;g136812ddc0c_0_3"/>
          <p:cNvSpPr/>
          <p:nvPr/>
        </p:nvSpPr>
        <p:spPr>
          <a:xfrm rot="10800000">
            <a:off x="5787646" y="1939150"/>
            <a:ext cx="101736" cy="1049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92" name="Google Shape;1592;g136812ddc0c_0_3"/>
          <p:cNvSpPr txBox="1"/>
          <p:nvPr/>
        </p:nvSpPr>
        <p:spPr>
          <a:xfrm>
            <a:off x="6526752" y="3208875"/>
            <a:ext cx="1074332"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23-25 Oct 2023</a:t>
            </a:r>
            <a:endParaRPr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93" name="Google Shape;1593;g136812ddc0c_0_3"/>
          <p:cNvSpPr/>
          <p:nvPr/>
        </p:nvSpPr>
        <p:spPr>
          <a:xfrm>
            <a:off x="6029023" y="3791373"/>
            <a:ext cx="1936036" cy="1093943"/>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94" name="Google Shape;1594;g136812ddc0c_0_3"/>
          <p:cNvSpPr/>
          <p:nvPr/>
        </p:nvSpPr>
        <p:spPr>
          <a:xfrm>
            <a:off x="6946173" y="3690844"/>
            <a:ext cx="101736" cy="10496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96" name="Google Shape;1596;g136812ddc0c_0_3"/>
          <p:cNvSpPr/>
          <p:nvPr/>
        </p:nvSpPr>
        <p:spPr>
          <a:xfrm rot="19810524">
            <a:off x="8085137" y="2382261"/>
            <a:ext cx="181374" cy="249501"/>
          </a:xfrm>
          <a:prstGeom prst="ellipse">
            <a:avLst/>
          </a:prstGeom>
          <a:solidFill>
            <a:schemeClr val="accent1"/>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97" name="Google Shape;1597;g136812ddc0c_0_3"/>
          <p:cNvSpPr txBox="1"/>
          <p:nvPr/>
        </p:nvSpPr>
        <p:spPr>
          <a:xfrm>
            <a:off x="7486252" y="1870048"/>
            <a:ext cx="1354106" cy="42918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rPr>
              <a:t>19-22 March 2024</a:t>
            </a:r>
            <a:endParaRPr sz="1200" b="1"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1598" name="Google Shape;1598;g136812ddc0c_0_3"/>
          <p:cNvSpPr/>
          <p:nvPr/>
        </p:nvSpPr>
        <p:spPr>
          <a:xfrm>
            <a:off x="7207813" y="738584"/>
            <a:ext cx="1715336" cy="1093942"/>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99" name="Google Shape;1599;g136812ddc0c_0_3"/>
          <p:cNvSpPr/>
          <p:nvPr/>
        </p:nvSpPr>
        <p:spPr>
          <a:xfrm rot="10800000">
            <a:off x="8124935" y="1825673"/>
            <a:ext cx="101736" cy="104962"/>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00" name="Google Shape;1600;g136812ddc0c_0_3"/>
          <p:cNvSpPr/>
          <p:nvPr/>
        </p:nvSpPr>
        <p:spPr>
          <a:xfrm rot="-2295498">
            <a:off x="3413480" y="2503025"/>
            <a:ext cx="200579" cy="234669"/>
          </a:xfrm>
          <a:prstGeom prst="ellipse">
            <a:avLst/>
          </a:prstGeom>
          <a:solidFill>
            <a:schemeClr val="accent6"/>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01" name="Google Shape;1601;g136812ddc0c_0_3"/>
          <p:cNvSpPr/>
          <p:nvPr/>
        </p:nvSpPr>
        <p:spPr>
          <a:xfrm rot="-2295498">
            <a:off x="6896755" y="2933975"/>
            <a:ext cx="200579" cy="234669"/>
          </a:xfrm>
          <a:prstGeom prst="ellipse">
            <a:avLst/>
          </a:prstGeom>
          <a:solidFill>
            <a:srgbClr val="FFFFFF"/>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02" name="Google Shape;1602;g136812ddc0c_0_3"/>
          <p:cNvSpPr/>
          <p:nvPr/>
        </p:nvSpPr>
        <p:spPr>
          <a:xfrm rot="-2295498">
            <a:off x="5738455" y="2503025"/>
            <a:ext cx="200579" cy="234669"/>
          </a:xfrm>
          <a:prstGeom prst="ellipse">
            <a:avLst/>
          </a:prstGeom>
          <a:solidFill>
            <a:schemeClr val="accent6"/>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03" name="Google Shape;1603;g136812ddc0c_0_3"/>
          <p:cNvSpPr/>
          <p:nvPr/>
        </p:nvSpPr>
        <p:spPr>
          <a:xfrm rot="-2295498">
            <a:off x="4576293" y="2960625"/>
            <a:ext cx="200579" cy="234669"/>
          </a:xfrm>
          <a:prstGeom prst="ellipse">
            <a:avLst/>
          </a:prstGeom>
          <a:solidFill>
            <a:srgbClr val="FFFFFF"/>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04" name="Google Shape;1604;g136812ddc0c_0_3"/>
          <p:cNvSpPr/>
          <p:nvPr/>
        </p:nvSpPr>
        <p:spPr>
          <a:xfrm rot="-2295498">
            <a:off x="8063018" y="2389550"/>
            <a:ext cx="200579" cy="234669"/>
          </a:xfrm>
          <a:prstGeom prst="ellipse">
            <a:avLst/>
          </a:prstGeom>
          <a:solidFill>
            <a:schemeClr val="accent6"/>
          </a:solid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05" name="Google Shape;1605;g136812ddc0c_0_3"/>
          <p:cNvSpPr txBox="1"/>
          <p:nvPr/>
        </p:nvSpPr>
        <p:spPr>
          <a:xfrm>
            <a:off x="2558014" y="1124192"/>
            <a:ext cx="1836000" cy="50972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SIAL PARIS</a:t>
            </a: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oboto"/>
              </a:rPr>
              <a:t> </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06" name="Google Shape;1606;g136812ddc0c_0_3"/>
          <p:cNvSpPr txBox="1"/>
          <p:nvPr/>
        </p:nvSpPr>
        <p:spPr>
          <a:xfrm>
            <a:off x="4706550" y="914575"/>
            <a:ext cx="2325600" cy="9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FOOD EXPO GREECE</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1607" name="Google Shape;1607;g136812ddc0c_0_3"/>
          <p:cNvSpPr txBox="1"/>
          <p:nvPr/>
        </p:nvSpPr>
        <p:spPr>
          <a:xfrm>
            <a:off x="7245371" y="852057"/>
            <a:ext cx="1627758" cy="86596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ANUGA COLOGNE</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1608" name="Google Shape;1608;g136812ddc0c_0_3"/>
          <p:cNvSpPr txBox="1"/>
          <p:nvPr/>
        </p:nvSpPr>
        <p:spPr>
          <a:xfrm>
            <a:off x="3758584" y="3761890"/>
            <a:ext cx="1836000" cy="9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FRUIT LOGISTICA BERLIN</a:t>
            </a:r>
            <a:endParaRPr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1609" name="Google Shape;1609;g136812ddc0c_0_3"/>
          <p:cNvSpPr txBox="1"/>
          <p:nvPr/>
        </p:nvSpPr>
        <p:spPr>
          <a:xfrm>
            <a:off x="6079046" y="3761890"/>
            <a:ext cx="1836000" cy="9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rPr>
              <a:t>PROCESS EXPO FPSA - CHICAGO</a:t>
            </a:r>
            <a:endParaRPr sz="2000">
              <a:solidFill>
                <a:srgbClr val="FFFFFF"/>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58" name="Google Shape;1582;g136812ddc0c_0_3">
            <a:extLst>
              <a:ext uri="{FF2B5EF4-FFF2-40B4-BE49-F238E27FC236}">
                <a16:creationId xmlns:a16="http://schemas.microsoft.com/office/drawing/2014/main" id="{E3AB16F7-E3DB-471E-D026-030FFF66256F}"/>
              </a:ext>
            </a:extLst>
          </p:cNvPr>
          <p:cNvSpPr txBox="1"/>
          <p:nvPr/>
        </p:nvSpPr>
        <p:spPr>
          <a:xfrm>
            <a:off x="5288702" y="2007119"/>
            <a:ext cx="1180477" cy="429180"/>
          </a:xfrm>
          <a:prstGeom prst="rect">
            <a:avLst/>
          </a:prstGeom>
          <a:noFill/>
          <a:ln>
            <a:noFill/>
          </a:ln>
        </p:spPr>
        <p:txBody>
          <a:bodyPr spcFirstLastPara="1" wrap="square" lIns="91425" tIns="91425" rIns="91425" bIns="91425" anchor="t" anchorCtr="0">
            <a:noAutofit/>
          </a:bodyPr>
          <a:lstStyle/>
          <a:p>
            <a:pPr marL="0" marR="0" indent="0" algn="ctr" rtl="0">
              <a:lnSpc>
                <a:spcPct val="115000"/>
              </a:lnSpc>
              <a:spcBef>
                <a:spcPts val="0"/>
              </a:spcBef>
              <a:spcAft>
                <a:spcPts val="1600"/>
              </a:spcAft>
            </a:pPr>
            <a:r>
              <a:rPr lang="en-US" sz="1200" b="1" i="0" dirty="0">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10-20 March 2023</a:t>
            </a:r>
            <a:endParaRPr lang="en-US" sz="1100" dirty="0">
              <a:solidFill>
                <a:schemeClr val="accent1"/>
              </a:solidFill>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pic>
        <p:nvPicPr>
          <p:cNvPr id="1614" name="Google Shape;1614;p4"/>
          <p:cNvPicPr preferRelativeResize="0"/>
          <p:nvPr/>
        </p:nvPicPr>
        <p:blipFill rotWithShape="1">
          <a:blip r:embed="rId3">
            <a:alphaModFix/>
          </a:blip>
          <a:srcRect r="8465"/>
          <a:stretch/>
        </p:blipFill>
        <p:spPr>
          <a:xfrm>
            <a:off x="5023525" y="1068750"/>
            <a:ext cx="4120476" cy="3006000"/>
          </a:xfrm>
          <a:prstGeom prst="rect">
            <a:avLst/>
          </a:prstGeom>
          <a:noFill/>
          <a:ln>
            <a:noFill/>
          </a:ln>
        </p:spPr>
      </p:pic>
      <p:sp>
        <p:nvSpPr>
          <p:cNvPr id="1615" name="Google Shape;1615;p4"/>
          <p:cNvSpPr/>
          <p:nvPr/>
        </p:nvSpPr>
        <p:spPr>
          <a:xfrm>
            <a:off x="4419600" y="1068750"/>
            <a:ext cx="2779200" cy="3006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
          <p:cNvSpPr txBox="1">
            <a:spLocks noGrp="1"/>
          </p:cNvSpPr>
          <p:nvPr>
            <p:ph type="title"/>
          </p:nvPr>
        </p:nvSpPr>
        <p:spPr>
          <a:xfrm>
            <a:off x="720000" y="1373950"/>
            <a:ext cx="2497200" cy="104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Looking Forward</a:t>
            </a:r>
            <a:endParaRPr/>
          </a:p>
        </p:txBody>
      </p:sp>
      <p:sp>
        <p:nvSpPr>
          <p:cNvPr id="1618" name="Google Shape;1618;p4"/>
          <p:cNvSpPr txBox="1">
            <a:spLocks noGrp="1"/>
          </p:cNvSpPr>
          <p:nvPr>
            <p:ph type="title" idx="2"/>
          </p:nvPr>
        </p:nvSpPr>
        <p:spPr>
          <a:xfrm>
            <a:off x="3369625" y="801450"/>
            <a:ext cx="2325600" cy="1790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0"/>
              <a:buNone/>
            </a:pPr>
            <a:r>
              <a:rPr lang="en"/>
              <a:t>03</a:t>
            </a:r>
            <a:endParaRPr/>
          </a:p>
        </p:txBody>
      </p:sp>
      <p:grpSp>
        <p:nvGrpSpPr>
          <p:cNvPr id="1619" name="Google Shape;1619;p4"/>
          <p:cNvGrpSpPr/>
          <p:nvPr/>
        </p:nvGrpSpPr>
        <p:grpSpPr>
          <a:xfrm>
            <a:off x="5923861" y="1725294"/>
            <a:ext cx="312682" cy="1748105"/>
            <a:chOff x="8954936" y="1923919"/>
            <a:chExt cx="312682" cy="1748105"/>
          </a:xfrm>
        </p:grpSpPr>
        <p:sp>
          <p:nvSpPr>
            <p:cNvPr id="1620" name="Google Shape;1620;p4"/>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4"/>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4"/>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4"/>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4"/>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4"/>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4"/>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4"/>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4"/>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4"/>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4"/>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4"/>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4"/>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4"/>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44" name="Google Shape;1644;p4"/>
          <p:cNvCxnSpPr/>
          <p:nvPr/>
        </p:nvCxnSpPr>
        <p:spPr>
          <a:xfrm rot="10800000" flipH="1">
            <a:off x="465275" y="2583150"/>
            <a:ext cx="2766600" cy="16200"/>
          </a:xfrm>
          <a:prstGeom prst="straightConnector1">
            <a:avLst/>
          </a:prstGeom>
          <a:noFill/>
          <a:ln w="28575" cap="flat" cmpd="sng">
            <a:solidFill>
              <a:schemeClr val="dk2"/>
            </a:solidFill>
            <a:prstDash val="solid"/>
            <a:round/>
            <a:headEnd type="none" w="med" len="med"/>
            <a:tailEnd type="none" w="med" len="med"/>
          </a:ln>
        </p:spPr>
      </p:cxnSp>
      <p:sp>
        <p:nvSpPr>
          <p:cNvPr id="1645" name="Google Shape;1645;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23</a:t>
            </a:fld>
            <a:endParaRPr/>
          </a:p>
        </p:txBody>
      </p:sp>
      <p:sp>
        <p:nvSpPr>
          <p:cNvPr id="1646" name="Google Shape;1646;p4"/>
          <p:cNvSpPr txBox="1"/>
          <p:nvPr/>
        </p:nvSpPr>
        <p:spPr>
          <a:xfrm>
            <a:off x="887600" y="2787950"/>
            <a:ext cx="2325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Implemental Costs</a:t>
            </a: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solidFill>
                  <a:schemeClr val="dk1"/>
                </a:solidFill>
                <a:latin typeface="Open Sans"/>
                <a:ea typeface="Open Sans"/>
                <a:cs typeface="Open Sans"/>
                <a:sym typeface="Open Sans"/>
              </a:rPr>
              <a:t>Whats Next</a:t>
            </a:r>
            <a:endParaRPr>
              <a:solidFill>
                <a:schemeClr val="dk1"/>
              </a:solidFill>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solidFill>
                  <a:schemeClr val="dk1"/>
                </a:solidFill>
                <a:latin typeface="Open Sans"/>
                <a:ea typeface="Open Sans"/>
                <a:cs typeface="Open Sans"/>
                <a:sym typeface="Open Sans"/>
              </a:rPr>
              <a:t>Expected Value</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g13b43be0e91_0_11"/>
          <p:cNvSpPr txBox="1">
            <a:spLocks noGrp="1"/>
          </p:cNvSpPr>
          <p:nvPr>
            <p:ph type="title"/>
          </p:nvPr>
        </p:nvSpPr>
        <p:spPr>
          <a:xfrm>
            <a:off x="461625" y="489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Projected Cost</a:t>
            </a:r>
            <a:endParaRPr/>
          </a:p>
        </p:txBody>
      </p:sp>
      <p:sp>
        <p:nvSpPr>
          <p:cNvPr id="1652" name="Google Shape;1652;g13b43be0e91_0_11"/>
          <p:cNvSpPr txBox="1">
            <a:spLocks noGrp="1"/>
          </p:cNvSpPr>
          <p:nvPr>
            <p:ph type="sldNum" idx="12"/>
          </p:nvPr>
        </p:nvSpPr>
        <p:spPr>
          <a:xfrm>
            <a:off x="8595309" y="4703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24</a:t>
            </a:fld>
            <a:endParaRPr/>
          </a:p>
        </p:txBody>
      </p:sp>
      <p:graphicFrame>
        <p:nvGraphicFramePr>
          <p:cNvPr id="1653" name="Google Shape;1653;g13b43be0e91_0_11"/>
          <p:cNvGraphicFramePr/>
          <p:nvPr>
            <p:extLst>
              <p:ext uri="{D42A27DB-BD31-4B8C-83A1-F6EECF244321}">
                <p14:modId xmlns:p14="http://schemas.microsoft.com/office/powerpoint/2010/main" val="1854905711"/>
              </p:ext>
            </p:extLst>
          </p:nvPr>
        </p:nvGraphicFramePr>
        <p:xfrm>
          <a:off x="54225" y="1132465"/>
          <a:ext cx="4481400" cy="3840240"/>
        </p:xfrm>
        <a:graphic>
          <a:graphicData uri="http://schemas.openxmlformats.org/drawingml/2006/table">
            <a:tbl>
              <a:tblPr>
                <a:noFill/>
                <a:tableStyleId>{FD4EEDEC-32A1-4DD8-9620-9A757A153084}</a:tableStyleId>
              </a:tblPr>
              <a:tblGrid>
                <a:gridCol w="1594400">
                  <a:extLst>
                    <a:ext uri="{9D8B030D-6E8A-4147-A177-3AD203B41FA5}">
                      <a16:colId xmlns:a16="http://schemas.microsoft.com/office/drawing/2014/main" val="20000"/>
                    </a:ext>
                  </a:extLst>
                </a:gridCol>
                <a:gridCol w="1606975">
                  <a:extLst>
                    <a:ext uri="{9D8B030D-6E8A-4147-A177-3AD203B41FA5}">
                      <a16:colId xmlns:a16="http://schemas.microsoft.com/office/drawing/2014/main" val="20001"/>
                    </a:ext>
                  </a:extLst>
                </a:gridCol>
                <a:gridCol w="1280025">
                  <a:extLst>
                    <a:ext uri="{9D8B030D-6E8A-4147-A177-3AD203B41FA5}">
                      <a16:colId xmlns:a16="http://schemas.microsoft.com/office/drawing/2014/main" val="20002"/>
                    </a:ext>
                  </a:extLst>
                </a:gridCol>
              </a:tblGrid>
              <a:tr h="400375">
                <a:tc>
                  <a:txBody>
                    <a:bodyPr/>
                    <a:lstStyle/>
                    <a:p>
                      <a:pPr marL="0" lvl="0" indent="0" algn="l" rtl="0">
                        <a:spcBef>
                          <a:spcPts val="0"/>
                        </a:spcBef>
                        <a:spcAft>
                          <a:spcPts val="0"/>
                        </a:spcAft>
                        <a:buNone/>
                      </a:pPr>
                      <a:r>
                        <a:rPr lang="en" sz="1500" b="1"/>
                        <a:t>Event </a:t>
                      </a:r>
                      <a:endParaRPr sz="1500" b="1"/>
                    </a:p>
                  </a:txBody>
                  <a:tcPr marL="91425" marR="91425" marT="91425" marB="91425"/>
                </a:tc>
                <a:tc>
                  <a:txBody>
                    <a:bodyPr/>
                    <a:lstStyle/>
                    <a:p>
                      <a:pPr marL="0" lvl="0" indent="0" algn="ctr" rtl="0">
                        <a:spcBef>
                          <a:spcPts val="0"/>
                        </a:spcBef>
                        <a:spcAft>
                          <a:spcPts val="0"/>
                        </a:spcAft>
                        <a:buNone/>
                      </a:pPr>
                      <a:r>
                        <a:rPr lang="en" sz="1500" b="1"/>
                        <a:t>Details</a:t>
                      </a:r>
                      <a:endParaRPr sz="1500" b="1"/>
                    </a:p>
                  </a:txBody>
                  <a:tcPr marL="91425" marR="91425" marT="91425" marB="91425"/>
                </a:tc>
                <a:tc>
                  <a:txBody>
                    <a:bodyPr/>
                    <a:lstStyle/>
                    <a:p>
                      <a:pPr marL="0" lvl="0" indent="0" algn="l" rtl="0">
                        <a:spcBef>
                          <a:spcPts val="0"/>
                        </a:spcBef>
                        <a:spcAft>
                          <a:spcPts val="0"/>
                        </a:spcAft>
                        <a:buNone/>
                      </a:pPr>
                      <a:r>
                        <a:rPr lang="en" sz="1500" b="1" i="0" u="none" strike="noStrike" cap="none" dirty="0">
                          <a:solidFill>
                            <a:srgbClr val="000000"/>
                          </a:solidFill>
                          <a:latin typeface="Arial"/>
                          <a:cs typeface="Arial"/>
                          <a:sym typeface="Arial"/>
                        </a:rPr>
                        <a:t>Cost (EUR)</a:t>
                      </a:r>
                      <a:endParaRPr sz="1500" b="1" i="0" u="none" strike="noStrike" cap="none" dirty="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0"/>
                  </a:ext>
                </a:extLst>
              </a:tr>
              <a:tr h="543350">
                <a:tc>
                  <a:txBody>
                    <a:bodyPr/>
                    <a:lstStyle/>
                    <a:p>
                      <a:pPr marL="0" lvl="0" indent="0" algn="l" rtl="0">
                        <a:spcBef>
                          <a:spcPts val="0"/>
                        </a:spcBef>
                        <a:spcAft>
                          <a:spcPts val="0"/>
                        </a:spcAft>
                        <a:buNone/>
                      </a:pPr>
                      <a:r>
                        <a:rPr lang="en" sz="1500" b="1"/>
                        <a:t>Expo 1</a:t>
                      </a:r>
                      <a:endParaRPr sz="1500" b="1"/>
                    </a:p>
                  </a:txBody>
                  <a:tcPr marL="91425" marR="91425" marT="91425" marB="91425"/>
                </a:tc>
                <a:tc>
                  <a:txBody>
                    <a:bodyPr/>
                    <a:lstStyle/>
                    <a:p>
                      <a:pPr marL="0" lvl="0" indent="0" algn="l" rtl="0">
                        <a:spcBef>
                          <a:spcPts val="0"/>
                        </a:spcBef>
                        <a:spcAft>
                          <a:spcPts val="0"/>
                        </a:spcAft>
                        <a:buNone/>
                      </a:pPr>
                      <a:r>
                        <a:rPr lang="en" sz="1200"/>
                        <a:t>Standard Ticket</a:t>
                      </a:r>
                      <a:endParaRPr sz="1200"/>
                    </a:p>
                    <a:p>
                      <a:pPr marL="0" lvl="0" indent="0" algn="l" rtl="0">
                        <a:spcBef>
                          <a:spcPts val="0"/>
                        </a:spcBef>
                        <a:spcAft>
                          <a:spcPts val="0"/>
                        </a:spcAft>
                        <a:buNone/>
                      </a:pPr>
                      <a:r>
                        <a:rPr lang="en" sz="1200"/>
                        <a:t>Hotel</a:t>
                      </a:r>
                      <a:endParaRPr sz="1200"/>
                    </a:p>
                  </a:txBody>
                  <a:tcPr marL="91425" marR="91425" marT="91425" marB="91425"/>
                </a:tc>
                <a:tc>
                  <a:txBody>
                    <a:bodyPr/>
                    <a:lstStyle/>
                    <a:p>
                      <a:pPr marL="0" lvl="0" indent="0" algn="l" rtl="0">
                        <a:spcBef>
                          <a:spcPts val="0"/>
                        </a:spcBef>
                        <a:spcAft>
                          <a:spcPts val="0"/>
                        </a:spcAft>
                        <a:buNone/>
                      </a:pPr>
                      <a:r>
                        <a:rPr lang="en" sz="1200"/>
                        <a:t>13 €</a:t>
                      </a:r>
                      <a:endParaRPr sz="1200"/>
                    </a:p>
                    <a:p>
                      <a:pPr marL="0" lvl="0" indent="0" algn="l" rtl="0">
                        <a:spcBef>
                          <a:spcPts val="0"/>
                        </a:spcBef>
                        <a:spcAft>
                          <a:spcPts val="0"/>
                        </a:spcAft>
                        <a:buNone/>
                      </a:pPr>
                      <a:r>
                        <a:rPr lang="en" sz="1200"/>
                        <a:t>450 €</a:t>
                      </a:r>
                      <a:endParaRPr sz="1200"/>
                    </a:p>
                  </a:txBody>
                  <a:tcPr marL="91425" marR="91425" marT="91425" marB="91425"/>
                </a:tc>
                <a:extLst>
                  <a:ext uri="{0D108BD9-81ED-4DB2-BD59-A6C34878D82A}">
                    <a16:rowId xmlns:a16="http://schemas.microsoft.com/office/drawing/2014/main" val="10001"/>
                  </a:ext>
                </a:extLst>
              </a:tr>
              <a:tr h="543350">
                <a:tc>
                  <a:txBody>
                    <a:bodyPr/>
                    <a:lstStyle/>
                    <a:p>
                      <a:pPr marL="0" lvl="0" indent="0" algn="l" rtl="0">
                        <a:spcBef>
                          <a:spcPts val="0"/>
                        </a:spcBef>
                        <a:spcAft>
                          <a:spcPts val="0"/>
                        </a:spcAft>
                        <a:buNone/>
                      </a:pPr>
                      <a:r>
                        <a:rPr lang="en" sz="1500" b="1"/>
                        <a:t>Expo 2</a:t>
                      </a:r>
                      <a:endParaRPr sz="1500" b="1"/>
                    </a:p>
                  </a:txBody>
                  <a:tcPr marL="91425" marR="91425" marT="91425" marB="91425"/>
                </a:tc>
                <a:tc>
                  <a:txBody>
                    <a:bodyPr/>
                    <a:lstStyle/>
                    <a:p>
                      <a:pPr marL="0" lvl="0" indent="0" algn="l" rtl="0">
                        <a:spcBef>
                          <a:spcPts val="0"/>
                        </a:spcBef>
                        <a:spcAft>
                          <a:spcPts val="0"/>
                        </a:spcAft>
                        <a:buNone/>
                      </a:pPr>
                      <a:r>
                        <a:rPr lang="en" sz="1200"/>
                        <a:t>Standard Ticket</a:t>
                      </a:r>
                      <a:endParaRPr sz="1200"/>
                    </a:p>
                    <a:p>
                      <a:pPr marL="0" lvl="0" indent="0" algn="l" rtl="0">
                        <a:spcBef>
                          <a:spcPts val="0"/>
                        </a:spcBef>
                        <a:spcAft>
                          <a:spcPts val="0"/>
                        </a:spcAft>
                        <a:buNone/>
                      </a:pPr>
                      <a:r>
                        <a:rPr lang="en" sz="1200"/>
                        <a:t>Hotel</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13 €</a:t>
                      </a:r>
                      <a:endParaRPr sz="1200"/>
                    </a:p>
                    <a:p>
                      <a:pPr marL="0" lvl="0" indent="0" algn="l" rtl="0">
                        <a:spcBef>
                          <a:spcPts val="0"/>
                        </a:spcBef>
                        <a:spcAft>
                          <a:spcPts val="0"/>
                        </a:spcAft>
                        <a:buNone/>
                      </a:pPr>
                      <a:r>
                        <a:rPr lang="en" sz="1200"/>
                        <a:t>450 €</a:t>
                      </a:r>
                      <a:endParaRPr sz="12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43350">
                <a:tc>
                  <a:txBody>
                    <a:bodyPr/>
                    <a:lstStyle/>
                    <a:p>
                      <a:pPr marL="0" lvl="0" indent="0" algn="l" rtl="0">
                        <a:spcBef>
                          <a:spcPts val="0"/>
                        </a:spcBef>
                        <a:spcAft>
                          <a:spcPts val="0"/>
                        </a:spcAft>
                        <a:buNone/>
                      </a:pPr>
                      <a:r>
                        <a:rPr lang="en" sz="1500" b="1"/>
                        <a:t>Expo 3</a:t>
                      </a:r>
                      <a:endParaRPr sz="15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200"/>
                        <a:t>Premium Ticket</a:t>
                      </a:r>
                      <a:endParaRPr sz="1200"/>
                    </a:p>
                    <a:p>
                      <a:pPr marL="0" lvl="0" indent="0" algn="l" rtl="0">
                        <a:spcBef>
                          <a:spcPts val="0"/>
                        </a:spcBef>
                        <a:spcAft>
                          <a:spcPts val="0"/>
                        </a:spcAft>
                        <a:buNone/>
                      </a:pPr>
                      <a:r>
                        <a:rPr lang="en" sz="1200"/>
                        <a:t>Hotel</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73 €</a:t>
                      </a:r>
                      <a:endParaRPr sz="1200"/>
                    </a:p>
                    <a:p>
                      <a:pPr marL="0" lvl="0" indent="0" algn="l" rtl="0">
                        <a:spcBef>
                          <a:spcPts val="0"/>
                        </a:spcBef>
                        <a:spcAft>
                          <a:spcPts val="0"/>
                        </a:spcAft>
                        <a:buNone/>
                      </a:pPr>
                      <a:r>
                        <a:rPr lang="en" sz="1200"/>
                        <a:t>450 €</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43350">
                <a:tc>
                  <a:txBody>
                    <a:bodyPr/>
                    <a:lstStyle/>
                    <a:p>
                      <a:pPr marL="0" lvl="0" indent="0" algn="l" rtl="0">
                        <a:spcBef>
                          <a:spcPts val="0"/>
                        </a:spcBef>
                        <a:spcAft>
                          <a:spcPts val="0"/>
                        </a:spcAft>
                        <a:buNone/>
                      </a:pPr>
                      <a:r>
                        <a:rPr lang="en" sz="1500" b="1"/>
                        <a:t>Expo 4</a:t>
                      </a:r>
                      <a:endParaRPr sz="1500" b="1"/>
                    </a:p>
                  </a:txBody>
                  <a:tcPr marL="91425" marR="91425" marT="91425" marB="91425"/>
                </a:tc>
                <a:tc>
                  <a:txBody>
                    <a:bodyPr/>
                    <a:lstStyle/>
                    <a:p>
                      <a:pPr marL="0" lvl="0" indent="0" algn="l" rtl="0">
                        <a:spcBef>
                          <a:spcPts val="0"/>
                        </a:spcBef>
                        <a:spcAft>
                          <a:spcPts val="0"/>
                        </a:spcAft>
                        <a:buNone/>
                      </a:pPr>
                      <a:r>
                        <a:rPr lang="en" sz="1200"/>
                        <a:t>Premium Ticket</a:t>
                      </a:r>
                      <a:endParaRPr sz="1200"/>
                    </a:p>
                    <a:p>
                      <a:pPr marL="0" lvl="0" indent="0" algn="l" rtl="0">
                        <a:spcBef>
                          <a:spcPts val="0"/>
                        </a:spcBef>
                        <a:spcAft>
                          <a:spcPts val="0"/>
                        </a:spcAft>
                        <a:buNone/>
                      </a:pPr>
                      <a:r>
                        <a:rPr lang="en" sz="1200"/>
                        <a:t>Hotel</a:t>
                      </a:r>
                      <a:endParaRPr sz="1200"/>
                    </a:p>
                  </a:txBody>
                  <a:tcPr marL="91425" marR="91425" marT="91425" marB="91425">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73 €</a:t>
                      </a:r>
                      <a:endParaRPr sz="1200"/>
                    </a:p>
                    <a:p>
                      <a:pPr marL="0" lvl="0" indent="0" algn="l" rtl="0">
                        <a:spcBef>
                          <a:spcPts val="0"/>
                        </a:spcBef>
                        <a:spcAft>
                          <a:spcPts val="0"/>
                        </a:spcAft>
                        <a:buNone/>
                      </a:pPr>
                      <a:r>
                        <a:rPr lang="en" sz="1200"/>
                        <a:t>450 €</a:t>
                      </a:r>
                      <a:endParaRPr sz="1200"/>
                    </a:p>
                  </a:txBody>
                  <a:tcPr marL="91425" marR="91425" marT="91425" marB="91425">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01300">
                <a:tc>
                  <a:txBody>
                    <a:bodyPr/>
                    <a:lstStyle/>
                    <a:p>
                      <a:pPr marL="0" lvl="0" indent="0" algn="l" rtl="0">
                        <a:spcBef>
                          <a:spcPts val="0"/>
                        </a:spcBef>
                        <a:spcAft>
                          <a:spcPts val="0"/>
                        </a:spcAft>
                        <a:buNone/>
                      </a:pPr>
                      <a:r>
                        <a:rPr lang="en" sz="1500" b="1"/>
                        <a:t>Webinar 1</a:t>
                      </a:r>
                      <a:endParaRPr sz="1500" b="1"/>
                    </a:p>
                  </a:txBody>
                  <a:tcPr marL="91425" marR="91425" marT="91425" marB="91425"/>
                </a:tc>
                <a:tc>
                  <a:txBody>
                    <a:bodyPr/>
                    <a:lstStyle/>
                    <a:p>
                      <a:pPr marL="0" lvl="0" indent="0" algn="l" rtl="0">
                        <a:spcBef>
                          <a:spcPts val="0"/>
                        </a:spcBef>
                        <a:spcAft>
                          <a:spcPts val="0"/>
                        </a:spcAft>
                        <a:buNone/>
                      </a:pPr>
                      <a:r>
                        <a:rPr lang="en" sz="1200"/>
                        <a:t>Host</a:t>
                      </a:r>
                      <a:endParaRPr sz="12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38 €</a:t>
                      </a:r>
                      <a:endParaRPr sz="12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1300">
                <a:tc>
                  <a:txBody>
                    <a:bodyPr/>
                    <a:lstStyle/>
                    <a:p>
                      <a:pPr marL="0" lvl="0" indent="0" algn="l" rtl="0">
                        <a:spcBef>
                          <a:spcPts val="0"/>
                        </a:spcBef>
                        <a:spcAft>
                          <a:spcPts val="0"/>
                        </a:spcAft>
                        <a:buNone/>
                      </a:pPr>
                      <a:r>
                        <a:rPr lang="en" sz="1500" b="1"/>
                        <a:t>Webinar 2</a:t>
                      </a:r>
                      <a:endParaRPr sz="1500" b="1"/>
                    </a:p>
                  </a:txBody>
                  <a:tcPr marL="91425" marR="91425" marT="91425" marB="91425"/>
                </a:tc>
                <a:tc>
                  <a:txBody>
                    <a:bodyPr/>
                    <a:lstStyle/>
                    <a:p>
                      <a:pPr marL="0" lvl="0" indent="0" algn="l" rtl="0">
                        <a:spcBef>
                          <a:spcPts val="0"/>
                        </a:spcBef>
                        <a:spcAft>
                          <a:spcPts val="0"/>
                        </a:spcAft>
                        <a:buNone/>
                      </a:pPr>
                      <a:r>
                        <a:rPr lang="en" sz="1200"/>
                        <a:t>Attend</a:t>
                      </a:r>
                      <a:endParaRPr sz="12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117 €</a:t>
                      </a:r>
                      <a:endParaRPr sz="12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00375">
                <a:tc>
                  <a:txBody>
                    <a:bodyPr/>
                    <a:lstStyle/>
                    <a:p>
                      <a:pPr marL="0" lvl="0" indent="0" algn="l" rtl="0">
                        <a:spcBef>
                          <a:spcPts val="0"/>
                        </a:spcBef>
                        <a:spcAft>
                          <a:spcPts val="0"/>
                        </a:spcAft>
                        <a:buNone/>
                      </a:pPr>
                      <a:r>
                        <a:rPr lang="en" sz="1500" b="1"/>
                        <a:t>Webinar 3</a:t>
                      </a:r>
                      <a:endParaRPr sz="1500" b="1"/>
                    </a:p>
                  </a:txBody>
                  <a:tcPr marL="91425" marR="91425" marT="91425" marB="91425"/>
                </a:tc>
                <a:tc>
                  <a:txBody>
                    <a:bodyPr/>
                    <a:lstStyle/>
                    <a:p>
                      <a:pPr marL="0" lvl="0" indent="0" algn="l" rtl="0">
                        <a:spcBef>
                          <a:spcPts val="0"/>
                        </a:spcBef>
                        <a:spcAft>
                          <a:spcPts val="0"/>
                        </a:spcAft>
                        <a:buNone/>
                      </a:pPr>
                      <a:r>
                        <a:rPr lang="en" sz="1200"/>
                        <a:t>Attend</a:t>
                      </a:r>
                      <a:endParaRPr sz="12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200" dirty="0"/>
                        <a:t>50 €</a:t>
                      </a:r>
                      <a:endParaRPr sz="12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graphicFrame>
        <p:nvGraphicFramePr>
          <p:cNvPr id="1654" name="Google Shape;1654;g13b43be0e91_0_11"/>
          <p:cNvGraphicFramePr/>
          <p:nvPr>
            <p:extLst>
              <p:ext uri="{D42A27DB-BD31-4B8C-83A1-F6EECF244321}">
                <p14:modId xmlns:p14="http://schemas.microsoft.com/office/powerpoint/2010/main" val="4262143809"/>
              </p:ext>
            </p:extLst>
          </p:nvPr>
        </p:nvGraphicFramePr>
        <p:xfrm>
          <a:off x="4678150" y="1132465"/>
          <a:ext cx="4411625" cy="2074223"/>
        </p:xfrm>
        <a:graphic>
          <a:graphicData uri="http://schemas.openxmlformats.org/drawingml/2006/table">
            <a:tbl>
              <a:tblPr>
                <a:noFill/>
                <a:tableStyleId>{FD4EEDEC-32A1-4DD8-9620-9A757A153084}</a:tableStyleId>
              </a:tblPr>
              <a:tblGrid>
                <a:gridCol w="1891198">
                  <a:extLst>
                    <a:ext uri="{9D8B030D-6E8A-4147-A177-3AD203B41FA5}">
                      <a16:colId xmlns:a16="http://schemas.microsoft.com/office/drawing/2014/main" val="20000"/>
                    </a:ext>
                  </a:extLst>
                </a:gridCol>
                <a:gridCol w="1164760">
                  <a:extLst>
                    <a:ext uri="{9D8B030D-6E8A-4147-A177-3AD203B41FA5}">
                      <a16:colId xmlns:a16="http://schemas.microsoft.com/office/drawing/2014/main" val="20001"/>
                    </a:ext>
                  </a:extLst>
                </a:gridCol>
                <a:gridCol w="1355667">
                  <a:extLst>
                    <a:ext uri="{9D8B030D-6E8A-4147-A177-3AD203B41FA5}">
                      <a16:colId xmlns:a16="http://schemas.microsoft.com/office/drawing/2014/main" val="20002"/>
                    </a:ext>
                  </a:extLst>
                </a:gridCol>
              </a:tblGrid>
              <a:tr h="428393">
                <a:tc>
                  <a:txBody>
                    <a:bodyPr/>
                    <a:lstStyle/>
                    <a:p>
                      <a:pPr marL="0" lvl="0" indent="0" algn="l" rtl="0">
                        <a:spcBef>
                          <a:spcPts val="0"/>
                        </a:spcBef>
                        <a:spcAft>
                          <a:spcPts val="0"/>
                        </a:spcAft>
                        <a:buNone/>
                      </a:pPr>
                      <a:r>
                        <a:rPr lang="en" sz="1500" b="1" dirty="0"/>
                        <a:t>Event </a:t>
                      </a:r>
                      <a:endParaRPr sz="1500" b="1" dirty="0"/>
                    </a:p>
                  </a:txBody>
                  <a:tcPr marL="91425" marR="91425" marT="91425" marB="91425"/>
                </a:tc>
                <a:tc>
                  <a:txBody>
                    <a:bodyPr/>
                    <a:lstStyle/>
                    <a:p>
                      <a:pPr marL="0" lvl="0" indent="0" algn="l" rtl="0">
                        <a:spcBef>
                          <a:spcPts val="0"/>
                        </a:spcBef>
                        <a:spcAft>
                          <a:spcPts val="0"/>
                        </a:spcAft>
                        <a:buNone/>
                      </a:pPr>
                      <a:r>
                        <a:rPr lang="en" sz="1500" b="1" dirty="0"/>
                        <a:t>Details</a:t>
                      </a:r>
                      <a:endParaRPr sz="1500" b="1" dirty="0"/>
                    </a:p>
                  </a:txBody>
                  <a:tcPr marL="91425" marR="91425" marT="91425" marB="91425"/>
                </a:tc>
                <a:tc>
                  <a:txBody>
                    <a:bodyPr/>
                    <a:lstStyle/>
                    <a:p>
                      <a:pPr marL="0" lvl="0" indent="0" algn="l" rtl="0">
                        <a:spcBef>
                          <a:spcPts val="0"/>
                        </a:spcBef>
                        <a:spcAft>
                          <a:spcPts val="0"/>
                        </a:spcAft>
                        <a:buNone/>
                      </a:pPr>
                      <a:r>
                        <a:rPr lang="en" sz="1500" b="1" dirty="0"/>
                        <a:t>Cost (EUR)</a:t>
                      </a:r>
                      <a:endParaRPr sz="1500" b="1" dirty="0"/>
                    </a:p>
                  </a:txBody>
                  <a:tcPr marL="91425" marR="91425" marT="91425" marB="91425"/>
                </a:tc>
                <a:extLst>
                  <a:ext uri="{0D108BD9-81ED-4DB2-BD59-A6C34878D82A}">
                    <a16:rowId xmlns:a16="http://schemas.microsoft.com/office/drawing/2014/main" val="10000"/>
                  </a:ext>
                </a:extLst>
              </a:tr>
              <a:tr h="534375">
                <a:tc>
                  <a:txBody>
                    <a:bodyPr/>
                    <a:lstStyle/>
                    <a:p>
                      <a:pPr marL="0" lvl="0" indent="0" algn="l" rtl="0">
                        <a:spcBef>
                          <a:spcPts val="0"/>
                        </a:spcBef>
                        <a:spcAft>
                          <a:spcPts val="0"/>
                        </a:spcAft>
                        <a:buNone/>
                      </a:pPr>
                      <a:r>
                        <a:rPr lang="en" sz="1500" b="1" dirty="0"/>
                        <a:t>Other</a:t>
                      </a:r>
                      <a:endParaRPr sz="1500" b="1" dirty="0"/>
                    </a:p>
                  </a:txBody>
                  <a:tcPr marL="91425" marR="91425" marT="91425" marB="91425"/>
                </a:tc>
                <a:tc>
                  <a:txBody>
                    <a:bodyPr/>
                    <a:lstStyle/>
                    <a:p>
                      <a:pPr marL="0" lvl="0" indent="0" algn="l" rtl="0">
                        <a:spcBef>
                          <a:spcPts val="0"/>
                        </a:spcBef>
                        <a:spcAft>
                          <a:spcPts val="0"/>
                        </a:spcAft>
                        <a:buNone/>
                      </a:pPr>
                      <a:r>
                        <a:rPr lang="en" sz="1200" dirty="0"/>
                        <a:t>Business Cards</a:t>
                      </a:r>
                      <a:endParaRPr sz="1200" dirty="0"/>
                    </a:p>
                  </a:txBody>
                  <a:tcPr marL="91425" marR="91425" marT="91425" marB="91425"/>
                </a:tc>
                <a:tc>
                  <a:txBody>
                    <a:bodyPr/>
                    <a:lstStyle/>
                    <a:p>
                      <a:pPr marL="0" lvl="0" indent="0" algn="l" rtl="0">
                        <a:spcBef>
                          <a:spcPts val="0"/>
                        </a:spcBef>
                        <a:spcAft>
                          <a:spcPts val="0"/>
                        </a:spcAft>
                        <a:buNone/>
                      </a:pPr>
                      <a:r>
                        <a:rPr lang="en" sz="1200" dirty="0"/>
                        <a:t>50 €</a:t>
                      </a:r>
                      <a:endParaRPr sz="1200" dirty="0"/>
                    </a:p>
                  </a:txBody>
                  <a:tcPr marL="91425" marR="91425" marT="91425" marB="91425"/>
                </a:tc>
                <a:extLst>
                  <a:ext uri="{0D108BD9-81ED-4DB2-BD59-A6C34878D82A}">
                    <a16:rowId xmlns:a16="http://schemas.microsoft.com/office/drawing/2014/main" val="10002"/>
                  </a:ext>
                </a:extLst>
              </a:tr>
              <a:tr h="534375">
                <a:tc>
                  <a:txBody>
                    <a:bodyPr/>
                    <a:lstStyle/>
                    <a:p>
                      <a:pPr marL="0" lvl="0" indent="0" algn="l" rtl="0">
                        <a:spcBef>
                          <a:spcPts val="0"/>
                        </a:spcBef>
                        <a:spcAft>
                          <a:spcPts val="0"/>
                        </a:spcAft>
                        <a:buNone/>
                      </a:pPr>
                      <a:r>
                        <a:rPr lang="en" sz="1500" b="1" dirty="0"/>
                        <a:t>LinkedIn</a:t>
                      </a:r>
                      <a:endParaRPr sz="1500" b="1" dirty="0"/>
                    </a:p>
                  </a:txBody>
                  <a:tcPr marL="91425" marR="91425" marT="91425" marB="91425"/>
                </a:tc>
                <a:tc>
                  <a:txBody>
                    <a:bodyPr/>
                    <a:lstStyle/>
                    <a:p>
                      <a:pPr marL="0" lvl="0" indent="0" algn="l" rtl="0">
                        <a:spcBef>
                          <a:spcPts val="0"/>
                        </a:spcBef>
                        <a:spcAft>
                          <a:spcPts val="0"/>
                        </a:spcAft>
                        <a:buNone/>
                      </a:pPr>
                      <a:r>
                        <a:rPr lang="en" sz="1200" dirty="0"/>
                        <a:t>Promotional ads</a:t>
                      </a:r>
                      <a:endParaRPr sz="1200" dirty="0"/>
                    </a:p>
                  </a:txBody>
                  <a:tcPr marL="91425" marR="91425" marT="91425" marB="91425"/>
                </a:tc>
                <a:tc>
                  <a:txBody>
                    <a:bodyPr/>
                    <a:lstStyle/>
                    <a:p>
                      <a:pPr marL="0" lvl="0" indent="0" algn="l" rtl="0">
                        <a:spcBef>
                          <a:spcPts val="0"/>
                        </a:spcBef>
                        <a:spcAft>
                          <a:spcPts val="0"/>
                        </a:spcAft>
                        <a:buNone/>
                      </a:pPr>
                      <a:r>
                        <a:rPr lang="en" sz="1200" dirty="0"/>
                        <a:t>3000 €</a:t>
                      </a:r>
                      <a:endParaRPr sz="1200" dirty="0"/>
                    </a:p>
                  </a:txBody>
                  <a:tcPr marL="91425" marR="91425" marT="91425" marB="91425"/>
                </a:tc>
                <a:extLst>
                  <a:ext uri="{0D108BD9-81ED-4DB2-BD59-A6C34878D82A}">
                    <a16:rowId xmlns:a16="http://schemas.microsoft.com/office/drawing/2014/main" val="10003"/>
                  </a:ext>
                </a:extLst>
              </a:tr>
              <a:tr h="482198">
                <a:tc>
                  <a:txBody>
                    <a:bodyPr/>
                    <a:lstStyle/>
                    <a:p>
                      <a:pPr marL="0" marR="0" lvl="0" indent="0" algn="l" rtl="0">
                        <a:lnSpc>
                          <a:spcPct val="100000"/>
                        </a:lnSpc>
                        <a:spcBef>
                          <a:spcPts val="0"/>
                        </a:spcBef>
                        <a:spcAft>
                          <a:spcPts val="0"/>
                        </a:spcAft>
                        <a:buClr>
                          <a:srgbClr val="000000"/>
                        </a:buClr>
                        <a:buFont typeface="Arial"/>
                        <a:buNone/>
                      </a:pPr>
                      <a:r>
                        <a:rPr lang="en-US" sz="1500" b="1" i="0" u="none" strike="noStrike" cap="none" dirty="0">
                          <a:solidFill>
                            <a:srgbClr val="000000"/>
                          </a:solidFill>
                          <a:latin typeface="Arial"/>
                          <a:cs typeface="Arial"/>
                          <a:sym typeface="Arial"/>
                        </a:rPr>
                        <a:t>Redesign Website</a:t>
                      </a:r>
                      <a:endParaRPr sz="1500" b="1" i="0" u="none" strike="noStrike" cap="none" dirty="0">
                        <a:solidFill>
                          <a:srgbClr val="000000"/>
                        </a:solidFill>
                        <a:latin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en-US" sz="1200" b="0" i="0" u="none" strike="noStrike" cap="none" dirty="0">
                          <a:solidFill>
                            <a:srgbClr val="000000"/>
                          </a:solidFill>
                          <a:latin typeface="Arial"/>
                          <a:cs typeface="Arial"/>
                          <a:sym typeface="Arial"/>
                        </a:rPr>
                        <a:t>Fresh Interface</a:t>
                      </a:r>
                      <a:endParaRPr sz="1200" b="0" i="0" u="none" strike="noStrike" cap="none" dirty="0">
                        <a:solidFill>
                          <a:srgbClr val="000000"/>
                        </a:solidFill>
                        <a:latin typeface="Arial"/>
                        <a:cs typeface="Arial"/>
                        <a:sym typeface="Arial"/>
                      </a:endParaRPr>
                    </a:p>
                  </a:txBody>
                  <a:tcPr marL="91425" marR="91425" marT="91425" marB="91425"/>
                </a:tc>
                <a:tc>
                  <a:txBody>
                    <a:bodyPr/>
                    <a:lstStyle/>
                    <a:p>
                      <a:pPr marL="0" lvl="0" indent="0" algn="l" rtl="0">
                        <a:spcBef>
                          <a:spcPts val="0"/>
                        </a:spcBef>
                        <a:spcAft>
                          <a:spcPts val="0"/>
                        </a:spcAft>
                        <a:buNone/>
                      </a:pPr>
                      <a:r>
                        <a:rPr lang="en" sz="1200" b="0" dirty="0"/>
                        <a:t>1000 €</a:t>
                      </a:r>
                      <a:endParaRPr sz="1200" b="0" dirty="0"/>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1655" name="Google Shape;1655;g13b43be0e91_0_11"/>
          <p:cNvGraphicFramePr/>
          <p:nvPr>
            <p:extLst>
              <p:ext uri="{D42A27DB-BD31-4B8C-83A1-F6EECF244321}">
                <p14:modId xmlns:p14="http://schemas.microsoft.com/office/powerpoint/2010/main" val="1557342587"/>
              </p:ext>
            </p:extLst>
          </p:nvPr>
        </p:nvGraphicFramePr>
        <p:xfrm>
          <a:off x="4647625" y="3997450"/>
          <a:ext cx="4227225" cy="944850"/>
        </p:xfrm>
        <a:graphic>
          <a:graphicData uri="http://schemas.openxmlformats.org/drawingml/2006/table">
            <a:tbl>
              <a:tblPr>
                <a:noFill/>
                <a:tableStyleId>{FD4EEDEC-32A1-4DD8-9620-9A757A153084}</a:tableStyleId>
              </a:tblPr>
              <a:tblGrid>
                <a:gridCol w="2814475">
                  <a:extLst>
                    <a:ext uri="{9D8B030D-6E8A-4147-A177-3AD203B41FA5}">
                      <a16:colId xmlns:a16="http://schemas.microsoft.com/office/drawing/2014/main" val="20000"/>
                    </a:ext>
                  </a:extLst>
                </a:gridCol>
                <a:gridCol w="1412750">
                  <a:extLst>
                    <a:ext uri="{9D8B030D-6E8A-4147-A177-3AD203B41FA5}">
                      <a16:colId xmlns:a16="http://schemas.microsoft.com/office/drawing/2014/main" val="20001"/>
                    </a:ext>
                  </a:extLst>
                </a:gridCol>
              </a:tblGrid>
              <a:tr h="838700">
                <a:tc>
                  <a:txBody>
                    <a:bodyPr/>
                    <a:lstStyle/>
                    <a:p>
                      <a:pPr marL="0" lvl="0" indent="0" algn="l" rtl="0">
                        <a:spcBef>
                          <a:spcPts val="0"/>
                        </a:spcBef>
                        <a:spcAft>
                          <a:spcPts val="0"/>
                        </a:spcAft>
                        <a:buNone/>
                      </a:pPr>
                      <a:r>
                        <a:rPr lang="en" sz="2200" b="1">
                          <a:solidFill>
                            <a:schemeClr val="accent1"/>
                          </a:solidFill>
                        </a:rPr>
                        <a:t>Estimated Total Cost per Year</a:t>
                      </a:r>
                      <a:endParaRPr sz="2200" b="1">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500" b="1" dirty="0">
                          <a:solidFill>
                            <a:schemeClr val="accent1"/>
                          </a:solidFill>
                        </a:rPr>
                        <a:t>6227 € </a:t>
                      </a:r>
                      <a:endParaRPr sz="2500" b="1" dirty="0">
                        <a:solidFill>
                          <a:schemeClr val="accent1"/>
                        </a:solidFill>
                      </a:endParaRPr>
                    </a:p>
                    <a:p>
                      <a:pPr marL="0" lvl="0" indent="0" algn="l" rtl="0">
                        <a:spcBef>
                          <a:spcPts val="0"/>
                        </a:spcBef>
                        <a:spcAft>
                          <a:spcPts val="0"/>
                        </a:spcAft>
                        <a:buNone/>
                      </a:pPr>
                      <a:endParaRPr sz="2500" b="1" dirty="0">
                        <a:solidFill>
                          <a:schemeClr val="accen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5"/>
                                        </p:tgtEl>
                                        <p:attrNameLst>
                                          <p:attrName>style.visibility</p:attrName>
                                        </p:attrNameLst>
                                      </p:cBhvr>
                                      <p:to>
                                        <p:strVal val="visible"/>
                                      </p:to>
                                    </p:set>
                                    <p:animEffect transition="in" filter="fade">
                                      <p:cBhvr>
                                        <p:cTn id="7" dur="500"/>
                                        <p:tgtEl>
                                          <p:spTgt spid="1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59"/>
        <p:cNvGrpSpPr/>
        <p:nvPr/>
      </p:nvGrpSpPr>
      <p:grpSpPr>
        <a:xfrm>
          <a:off x="0" y="0"/>
          <a:ext cx="0" cy="0"/>
          <a:chOff x="0" y="0"/>
          <a:chExt cx="0" cy="0"/>
        </a:xfrm>
      </p:grpSpPr>
      <p:sp>
        <p:nvSpPr>
          <p:cNvPr id="1660" name="Google Shape;1660;g13b43be0e91_0_0"/>
          <p:cNvSpPr txBox="1">
            <a:spLocks noGrp="1"/>
          </p:cNvSpPr>
          <p:nvPr>
            <p:ph type="title"/>
          </p:nvPr>
        </p:nvSpPr>
        <p:spPr>
          <a:xfrm>
            <a:off x="473900" y="529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Expected Overall Value</a:t>
            </a:r>
            <a:endParaRPr>
              <a:solidFill>
                <a:schemeClr val="lt1"/>
              </a:solidFill>
            </a:endParaRPr>
          </a:p>
        </p:txBody>
      </p:sp>
      <p:sp>
        <p:nvSpPr>
          <p:cNvPr id="1661" name="Google Shape;1661;g13b43be0e91_0_0"/>
          <p:cNvSpPr txBox="1">
            <a:spLocks noGrp="1"/>
          </p:cNvSpPr>
          <p:nvPr>
            <p:ph type="sldNum" idx="12"/>
          </p:nvPr>
        </p:nvSpPr>
        <p:spPr>
          <a:xfrm>
            <a:off x="8639559" y="46854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25</a:t>
            </a:fld>
            <a:endParaRPr/>
          </a:p>
        </p:txBody>
      </p:sp>
      <p:sp>
        <p:nvSpPr>
          <p:cNvPr id="1662" name="Google Shape;1662;g13b43be0e91_0_0"/>
          <p:cNvSpPr/>
          <p:nvPr/>
        </p:nvSpPr>
        <p:spPr>
          <a:xfrm>
            <a:off x="2927696" y="1677922"/>
            <a:ext cx="5791500" cy="79941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g13b43be0e91_0_0"/>
          <p:cNvSpPr/>
          <p:nvPr/>
        </p:nvSpPr>
        <p:spPr>
          <a:xfrm>
            <a:off x="424825" y="1677922"/>
            <a:ext cx="3055800" cy="799416"/>
          </a:xfrm>
          <a:prstGeom prst="homePlate">
            <a:avLst>
              <a:gd name="adj" fmla="val 26719"/>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g13b43be0e91_0_0"/>
          <p:cNvSpPr txBox="1"/>
          <p:nvPr/>
        </p:nvSpPr>
        <p:spPr>
          <a:xfrm>
            <a:off x="539675" y="1678149"/>
            <a:ext cx="2422500" cy="79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lt1"/>
                </a:solidFill>
                <a:latin typeface="Open Sans"/>
                <a:ea typeface="Open Sans"/>
                <a:cs typeface="Open Sans"/>
                <a:sym typeface="Open Sans"/>
              </a:rPr>
              <a:t>Website Redesign</a:t>
            </a:r>
            <a:endParaRPr sz="1800" b="1" dirty="0">
              <a:solidFill>
                <a:schemeClr val="lt1"/>
              </a:solidFill>
              <a:latin typeface="Open Sans"/>
              <a:ea typeface="Open Sans"/>
              <a:cs typeface="Open Sans"/>
              <a:sym typeface="Open Sans"/>
            </a:endParaRPr>
          </a:p>
        </p:txBody>
      </p:sp>
      <p:sp>
        <p:nvSpPr>
          <p:cNvPr id="1665" name="Google Shape;1665;g13b43be0e91_0_0"/>
          <p:cNvSpPr txBox="1"/>
          <p:nvPr/>
        </p:nvSpPr>
        <p:spPr>
          <a:xfrm>
            <a:off x="3480450" y="1678099"/>
            <a:ext cx="4304100" cy="7992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800" dirty="0">
                <a:solidFill>
                  <a:schemeClr val="dk1"/>
                </a:solidFill>
                <a:latin typeface="Open Sans"/>
                <a:ea typeface="Open Sans"/>
                <a:cs typeface="Open Sans"/>
                <a:sym typeface="Open Sans"/>
              </a:rPr>
              <a:t>Grottinilab Image Recognition</a:t>
            </a:r>
            <a:endParaRPr sz="1800" dirty="0">
              <a:solidFill>
                <a:schemeClr val="dk1"/>
              </a:solidFill>
              <a:latin typeface="Open Sans"/>
              <a:ea typeface="Open Sans"/>
              <a:cs typeface="Open Sans"/>
              <a:sym typeface="Open Sans"/>
            </a:endParaRPr>
          </a:p>
        </p:txBody>
      </p:sp>
      <p:sp>
        <p:nvSpPr>
          <p:cNvPr id="1666" name="Google Shape;1666;g13b43be0e91_0_0"/>
          <p:cNvSpPr/>
          <p:nvPr/>
        </p:nvSpPr>
        <p:spPr>
          <a:xfrm>
            <a:off x="2927685" y="2551288"/>
            <a:ext cx="5791500" cy="79941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g13b43be0e91_0_0"/>
          <p:cNvSpPr/>
          <p:nvPr/>
        </p:nvSpPr>
        <p:spPr>
          <a:xfrm>
            <a:off x="424825" y="2551288"/>
            <a:ext cx="3055800" cy="799416"/>
          </a:xfrm>
          <a:prstGeom prst="homePlate">
            <a:avLst>
              <a:gd name="adj" fmla="val 26719"/>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g13b43be0e91_0_0"/>
          <p:cNvSpPr txBox="1"/>
          <p:nvPr/>
        </p:nvSpPr>
        <p:spPr>
          <a:xfrm>
            <a:off x="539674" y="2551399"/>
            <a:ext cx="2818667" cy="79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lt1"/>
                </a:solidFill>
                <a:latin typeface="Open Sans"/>
                <a:ea typeface="Open Sans"/>
                <a:cs typeface="Open Sans"/>
                <a:sym typeface="Open Sans"/>
              </a:rPr>
              <a:t>Promotional Strategies </a:t>
            </a:r>
            <a:endParaRPr sz="1800" b="1" dirty="0">
              <a:solidFill>
                <a:schemeClr val="lt1"/>
              </a:solidFill>
              <a:latin typeface="Open Sans"/>
              <a:ea typeface="Open Sans"/>
              <a:cs typeface="Open Sans"/>
              <a:sym typeface="Open Sans"/>
            </a:endParaRPr>
          </a:p>
        </p:txBody>
      </p:sp>
      <p:sp>
        <p:nvSpPr>
          <p:cNvPr id="1669" name="Google Shape;1669;g13b43be0e91_0_0"/>
          <p:cNvSpPr txBox="1"/>
          <p:nvPr/>
        </p:nvSpPr>
        <p:spPr>
          <a:xfrm>
            <a:off x="3480451" y="2551424"/>
            <a:ext cx="3612300" cy="7992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800" dirty="0">
                <a:solidFill>
                  <a:schemeClr val="dk1"/>
                </a:solidFill>
                <a:latin typeface="Open Sans"/>
                <a:ea typeface="Open Sans"/>
                <a:cs typeface="Open Sans"/>
                <a:sym typeface="Open Sans"/>
              </a:rPr>
              <a:t>Increased Sales</a:t>
            </a:r>
            <a:endParaRPr sz="1800" dirty="0">
              <a:solidFill>
                <a:schemeClr val="dk1"/>
              </a:solidFill>
              <a:latin typeface="Open Sans"/>
              <a:ea typeface="Open Sans"/>
              <a:cs typeface="Open Sans"/>
              <a:sym typeface="Open Sans"/>
            </a:endParaRPr>
          </a:p>
        </p:txBody>
      </p:sp>
      <p:sp>
        <p:nvSpPr>
          <p:cNvPr id="1670" name="Google Shape;1670;g13b43be0e91_0_0"/>
          <p:cNvSpPr/>
          <p:nvPr/>
        </p:nvSpPr>
        <p:spPr>
          <a:xfrm>
            <a:off x="2927685" y="3424685"/>
            <a:ext cx="5791500" cy="79941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g13b43be0e91_0_0"/>
          <p:cNvSpPr/>
          <p:nvPr/>
        </p:nvSpPr>
        <p:spPr>
          <a:xfrm>
            <a:off x="424825" y="3424654"/>
            <a:ext cx="3055800" cy="799416"/>
          </a:xfrm>
          <a:prstGeom prst="homePlate">
            <a:avLst>
              <a:gd name="adj" fmla="val 26719"/>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g13b43be0e91_0_0"/>
          <p:cNvSpPr txBox="1"/>
          <p:nvPr/>
        </p:nvSpPr>
        <p:spPr>
          <a:xfrm>
            <a:off x="539675" y="3424724"/>
            <a:ext cx="2422500" cy="79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lt1"/>
                </a:solidFill>
                <a:latin typeface="Open Sans"/>
                <a:ea typeface="Open Sans"/>
                <a:cs typeface="Open Sans"/>
                <a:sym typeface="Open Sans"/>
              </a:rPr>
              <a:t>Events to attend</a:t>
            </a:r>
            <a:endParaRPr sz="1800" b="1" dirty="0">
              <a:solidFill>
                <a:schemeClr val="lt1"/>
              </a:solidFill>
              <a:latin typeface="Open Sans"/>
              <a:ea typeface="Open Sans"/>
              <a:cs typeface="Open Sans"/>
              <a:sym typeface="Open Sans"/>
            </a:endParaRPr>
          </a:p>
        </p:txBody>
      </p:sp>
      <p:sp>
        <p:nvSpPr>
          <p:cNvPr id="1673" name="Google Shape;1673;g13b43be0e91_0_0"/>
          <p:cNvSpPr txBox="1"/>
          <p:nvPr/>
        </p:nvSpPr>
        <p:spPr>
          <a:xfrm>
            <a:off x="3462285" y="3467919"/>
            <a:ext cx="3775800" cy="7992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800" dirty="0">
                <a:solidFill>
                  <a:schemeClr val="dk1"/>
                </a:solidFill>
                <a:latin typeface="Open Sans"/>
                <a:ea typeface="Open Sans"/>
                <a:cs typeface="Open Sans"/>
                <a:sym typeface="Open Sans"/>
              </a:rPr>
              <a:t>Grottinilab Brand Reputation</a:t>
            </a:r>
            <a:endParaRPr sz="1800" dirty="0">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63"/>
                                        </p:tgtEl>
                                        <p:attrNameLst>
                                          <p:attrName>style.visibility</p:attrName>
                                        </p:attrNameLst>
                                      </p:cBhvr>
                                      <p:to>
                                        <p:strVal val="visible"/>
                                      </p:to>
                                    </p:set>
                                    <p:animEffect transition="in" filter="wipe(left)">
                                      <p:cBhvr>
                                        <p:cTn id="7" dur="500"/>
                                        <p:tgtEl>
                                          <p:spTgt spid="166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64"/>
                                        </p:tgtEl>
                                        <p:attrNameLst>
                                          <p:attrName>style.visibility</p:attrName>
                                        </p:attrNameLst>
                                      </p:cBhvr>
                                      <p:to>
                                        <p:strVal val="visible"/>
                                      </p:to>
                                    </p:set>
                                    <p:animEffect transition="in" filter="fade">
                                      <p:cBhvr>
                                        <p:cTn id="11" dur="250"/>
                                        <p:tgtEl>
                                          <p:spTgt spid="1664"/>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1662"/>
                                        </p:tgtEl>
                                        <p:attrNameLst>
                                          <p:attrName>style.visibility</p:attrName>
                                        </p:attrNameLst>
                                      </p:cBhvr>
                                      <p:to>
                                        <p:strVal val="visible"/>
                                      </p:to>
                                    </p:set>
                                    <p:animEffect transition="in" filter="wipe(left)">
                                      <p:cBhvr>
                                        <p:cTn id="15" dur="250"/>
                                        <p:tgtEl>
                                          <p:spTgt spid="166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665"/>
                                        </p:tgtEl>
                                        <p:attrNameLst>
                                          <p:attrName>style.visibility</p:attrName>
                                        </p:attrNameLst>
                                      </p:cBhvr>
                                      <p:to>
                                        <p:strVal val="visible"/>
                                      </p:to>
                                    </p:set>
                                    <p:animEffect transition="in" filter="fade">
                                      <p:cBhvr>
                                        <p:cTn id="19" dur="250"/>
                                        <p:tgtEl>
                                          <p:spTgt spid="166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667"/>
                                        </p:tgtEl>
                                        <p:attrNameLst>
                                          <p:attrName>style.visibility</p:attrName>
                                        </p:attrNameLst>
                                      </p:cBhvr>
                                      <p:to>
                                        <p:strVal val="visible"/>
                                      </p:to>
                                    </p:set>
                                    <p:animEffect transition="in" filter="wipe(left)">
                                      <p:cBhvr>
                                        <p:cTn id="24" dur="500"/>
                                        <p:tgtEl>
                                          <p:spTgt spid="166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68"/>
                                        </p:tgtEl>
                                        <p:attrNameLst>
                                          <p:attrName>style.visibility</p:attrName>
                                        </p:attrNameLst>
                                      </p:cBhvr>
                                      <p:to>
                                        <p:strVal val="visible"/>
                                      </p:to>
                                    </p:set>
                                    <p:animEffect transition="in" filter="fade">
                                      <p:cBhvr>
                                        <p:cTn id="28" dur="250"/>
                                        <p:tgtEl>
                                          <p:spTgt spid="1668"/>
                                        </p:tgtEl>
                                      </p:cBhvr>
                                    </p:animEffect>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1666"/>
                                        </p:tgtEl>
                                        <p:attrNameLst>
                                          <p:attrName>style.visibility</p:attrName>
                                        </p:attrNameLst>
                                      </p:cBhvr>
                                      <p:to>
                                        <p:strVal val="visible"/>
                                      </p:to>
                                    </p:set>
                                    <p:animEffect transition="in" filter="wipe(left)">
                                      <p:cBhvr>
                                        <p:cTn id="32" dur="500"/>
                                        <p:tgtEl>
                                          <p:spTgt spid="1666"/>
                                        </p:tgtEl>
                                      </p:cBhvr>
                                    </p:animEffect>
                                  </p:childTnLst>
                                </p:cTn>
                              </p:par>
                            </p:childTnLst>
                          </p:cTn>
                        </p:par>
                        <p:par>
                          <p:cTn id="33" fill="hold">
                            <p:stCondLst>
                              <p:cond delay="1250"/>
                            </p:stCondLst>
                            <p:childTnLst>
                              <p:par>
                                <p:cTn id="34" presetID="10" presetClass="entr" presetSubtype="0" fill="hold" grpId="0" nodeType="afterEffect">
                                  <p:stCondLst>
                                    <p:cond delay="0"/>
                                  </p:stCondLst>
                                  <p:childTnLst>
                                    <p:set>
                                      <p:cBhvr>
                                        <p:cTn id="35" dur="1" fill="hold">
                                          <p:stCondLst>
                                            <p:cond delay="0"/>
                                          </p:stCondLst>
                                        </p:cTn>
                                        <p:tgtEl>
                                          <p:spTgt spid="1669"/>
                                        </p:tgtEl>
                                        <p:attrNameLst>
                                          <p:attrName>style.visibility</p:attrName>
                                        </p:attrNameLst>
                                      </p:cBhvr>
                                      <p:to>
                                        <p:strVal val="visible"/>
                                      </p:to>
                                    </p:set>
                                    <p:animEffect transition="in" filter="fade">
                                      <p:cBhvr>
                                        <p:cTn id="36" dur="250"/>
                                        <p:tgtEl>
                                          <p:spTgt spid="166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671"/>
                                        </p:tgtEl>
                                        <p:attrNameLst>
                                          <p:attrName>style.visibility</p:attrName>
                                        </p:attrNameLst>
                                      </p:cBhvr>
                                      <p:to>
                                        <p:strVal val="visible"/>
                                      </p:to>
                                    </p:set>
                                    <p:animEffect transition="in" filter="wipe(left)">
                                      <p:cBhvr>
                                        <p:cTn id="41" dur="500"/>
                                        <p:tgtEl>
                                          <p:spTgt spid="1671"/>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672"/>
                                        </p:tgtEl>
                                        <p:attrNameLst>
                                          <p:attrName>style.visibility</p:attrName>
                                        </p:attrNameLst>
                                      </p:cBhvr>
                                      <p:to>
                                        <p:strVal val="visible"/>
                                      </p:to>
                                    </p:set>
                                    <p:animEffect transition="in" filter="fade">
                                      <p:cBhvr>
                                        <p:cTn id="45" dur="250"/>
                                        <p:tgtEl>
                                          <p:spTgt spid="1672"/>
                                        </p:tgtEl>
                                      </p:cBhvr>
                                    </p:animEffect>
                                  </p:childTnLst>
                                </p:cTn>
                              </p:par>
                            </p:childTnLst>
                          </p:cTn>
                        </p:par>
                        <p:par>
                          <p:cTn id="46" fill="hold">
                            <p:stCondLst>
                              <p:cond delay="750"/>
                            </p:stCondLst>
                            <p:childTnLst>
                              <p:par>
                                <p:cTn id="47" presetID="22" presetClass="entr" presetSubtype="8" fill="hold" grpId="0" nodeType="afterEffect">
                                  <p:stCondLst>
                                    <p:cond delay="0"/>
                                  </p:stCondLst>
                                  <p:childTnLst>
                                    <p:set>
                                      <p:cBhvr>
                                        <p:cTn id="48" dur="1" fill="hold">
                                          <p:stCondLst>
                                            <p:cond delay="0"/>
                                          </p:stCondLst>
                                        </p:cTn>
                                        <p:tgtEl>
                                          <p:spTgt spid="1670"/>
                                        </p:tgtEl>
                                        <p:attrNameLst>
                                          <p:attrName>style.visibility</p:attrName>
                                        </p:attrNameLst>
                                      </p:cBhvr>
                                      <p:to>
                                        <p:strVal val="visible"/>
                                      </p:to>
                                    </p:set>
                                    <p:animEffect transition="in" filter="wipe(left)">
                                      <p:cBhvr>
                                        <p:cTn id="49" dur="250"/>
                                        <p:tgtEl>
                                          <p:spTgt spid="1670"/>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1673"/>
                                        </p:tgtEl>
                                        <p:attrNameLst>
                                          <p:attrName>style.visibility</p:attrName>
                                        </p:attrNameLst>
                                      </p:cBhvr>
                                      <p:to>
                                        <p:strVal val="visible"/>
                                      </p:to>
                                    </p:set>
                                    <p:animEffect transition="in" filter="fade">
                                      <p:cBhvr>
                                        <p:cTn id="53" dur="250"/>
                                        <p:tgtEl>
                                          <p:spTgt spid="1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2" grpId="0" animBg="1"/>
      <p:bldP spid="1663" grpId="0" animBg="1"/>
      <p:bldP spid="1664" grpId="0"/>
      <p:bldP spid="1665" grpId="0"/>
      <p:bldP spid="1666" grpId="0" animBg="1"/>
      <p:bldP spid="1667" grpId="0" animBg="1"/>
      <p:bldP spid="1668" grpId="0"/>
      <p:bldP spid="1669" grpId="0"/>
      <p:bldP spid="1670" grpId="0" animBg="1"/>
      <p:bldP spid="1671" grpId="0" animBg="1"/>
      <p:bldP spid="1672" grpId="0"/>
      <p:bldP spid="16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19"/>
          <p:cNvSpPr txBox="1">
            <a:spLocks noGrp="1"/>
          </p:cNvSpPr>
          <p:nvPr>
            <p:ph type="title"/>
          </p:nvPr>
        </p:nvSpPr>
        <p:spPr>
          <a:xfrm>
            <a:off x="444475" y="4530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Bringing it All Together</a:t>
            </a:r>
            <a:endParaRPr/>
          </a:p>
        </p:txBody>
      </p:sp>
      <p:sp>
        <p:nvSpPr>
          <p:cNvPr id="1683" name="Google Shape;1683;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26</a:t>
            </a:fld>
            <a:endParaRPr/>
          </a:p>
        </p:txBody>
      </p:sp>
      <p:cxnSp>
        <p:nvCxnSpPr>
          <p:cNvPr id="1684" name="Google Shape;1684;p19"/>
          <p:cNvCxnSpPr/>
          <p:nvPr/>
        </p:nvCxnSpPr>
        <p:spPr>
          <a:xfrm>
            <a:off x="1695525" y="3459350"/>
            <a:ext cx="1669800" cy="885600"/>
          </a:xfrm>
          <a:prstGeom prst="straightConnector1">
            <a:avLst/>
          </a:prstGeom>
          <a:noFill/>
          <a:ln w="9525" cap="flat" cmpd="sng">
            <a:solidFill>
              <a:schemeClr val="dk2"/>
            </a:solidFill>
            <a:prstDash val="solid"/>
            <a:round/>
            <a:headEnd type="none" w="sm" len="sm"/>
            <a:tailEnd type="triangle" w="med" len="med"/>
          </a:ln>
        </p:spPr>
      </p:cxnSp>
      <p:sp>
        <p:nvSpPr>
          <p:cNvPr id="1685" name="Google Shape;1685;p19"/>
          <p:cNvSpPr/>
          <p:nvPr/>
        </p:nvSpPr>
        <p:spPr>
          <a:xfrm>
            <a:off x="34375" y="2264500"/>
            <a:ext cx="2719500" cy="10488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700" dirty="0">
                <a:latin typeface="Raleway Black"/>
                <a:ea typeface="Raleway Black"/>
                <a:cs typeface="Raleway Black"/>
                <a:sym typeface="Raleway Black"/>
              </a:rPr>
              <a:t>Promising Industry</a:t>
            </a:r>
            <a:endParaRPr sz="2700" i="0" u="none" strike="noStrike" cap="none" dirty="0">
              <a:solidFill>
                <a:srgbClr val="000000"/>
              </a:solidFill>
              <a:latin typeface="Raleway Black"/>
              <a:ea typeface="Raleway Black"/>
              <a:cs typeface="Raleway Black"/>
              <a:sym typeface="Raleway Black"/>
            </a:endParaRPr>
          </a:p>
        </p:txBody>
      </p:sp>
      <p:cxnSp>
        <p:nvCxnSpPr>
          <p:cNvPr id="1686" name="Google Shape;1686;p19"/>
          <p:cNvCxnSpPr/>
          <p:nvPr/>
        </p:nvCxnSpPr>
        <p:spPr>
          <a:xfrm>
            <a:off x="4295124" y="2869474"/>
            <a:ext cx="2700" cy="1299000"/>
          </a:xfrm>
          <a:prstGeom prst="straightConnector1">
            <a:avLst/>
          </a:prstGeom>
          <a:noFill/>
          <a:ln w="9525" cap="flat" cmpd="sng">
            <a:solidFill>
              <a:schemeClr val="dk2"/>
            </a:solidFill>
            <a:prstDash val="solid"/>
            <a:round/>
            <a:headEnd type="none" w="sm" len="sm"/>
            <a:tailEnd type="triangle" w="med" len="med"/>
          </a:ln>
        </p:spPr>
      </p:cxnSp>
      <p:cxnSp>
        <p:nvCxnSpPr>
          <p:cNvPr id="1687" name="Google Shape;1687;p19"/>
          <p:cNvCxnSpPr>
            <a:cxnSpLocks/>
          </p:cNvCxnSpPr>
          <p:nvPr/>
        </p:nvCxnSpPr>
        <p:spPr>
          <a:xfrm flipH="1">
            <a:off x="5527964" y="3329900"/>
            <a:ext cx="1504486" cy="1015050"/>
          </a:xfrm>
          <a:prstGeom prst="straightConnector1">
            <a:avLst/>
          </a:prstGeom>
          <a:noFill/>
          <a:ln w="9525" cap="flat" cmpd="sng">
            <a:solidFill>
              <a:schemeClr val="dk2"/>
            </a:solidFill>
            <a:prstDash val="solid"/>
            <a:round/>
            <a:headEnd type="none" w="sm" len="sm"/>
            <a:tailEnd type="triangle" w="med" len="med"/>
          </a:ln>
        </p:spPr>
      </p:cxnSp>
      <p:sp>
        <p:nvSpPr>
          <p:cNvPr id="1688" name="Google Shape;1688;p19"/>
          <p:cNvSpPr txBox="1"/>
          <p:nvPr/>
        </p:nvSpPr>
        <p:spPr>
          <a:xfrm>
            <a:off x="3138607" y="4244026"/>
            <a:ext cx="31416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3100" dirty="0">
                <a:solidFill>
                  <a:schemeClr val="accent1"/>
                </a:solidFill>
                <a:latin typeface="Staatliches"/>
                <a:ea typeface="Staatliches"/>
                <a:cs typeface="Staatliches"/>
                <a:sym typeface="Staatliches"/>
              </a:rPr>
              <a:t>Maximized Impact</a:t>
            </a:r>
            <a:endParaRPr sz="3100" i="0" u="none" strike="noStrike" cap="none" dirty="0">
              <a:solidFill>
                <a:schemeClr val="accent1"/>
              </a:solidFill>
              <a:latin typeface="Staatliches"/>
              <a:ea typeface="Staatliches"/>
              <a:cs typeface="Staatliches"/>
              <a:sym typeface="Staatliches"/>
            </a:endParaRPr>
          </a:p>
        </p:txBody>
      </p:sp>
      <p:sp>
        <p:nvSpPr>
          <p:cNvPr id="1689" name="Google Shape;1689;p19"/>
          <p:cNvSpPr/>
          <p:nvPr/>
        </p:nvSpPr>
        <p:spPr>
          <a:xfrm>
            <a:off x="6190425" y="2218975"/>
            <a:ext cx="2833500" cy="10488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700" dirty="0">
                <a:latin typeface="Raleway Black"/>
                <a:ea typeface="Raleway Black"/>
                <a:cs typeface="Raleway Black"/>
                <a:sym typeface="Raleway Black"/>
              </a:rPr>
              <a:t>Brand Reputation</a:t>
            </a:r>
            <a:endParaRPr sz="2700" i="0" u="none" strike="noStrike" cap="none" dirty="0">
              <a:solidFill>
                <a:srgbClr val="000000"/>
              </a:solidFill>
              <a:latin typeface="Raleway Black"/>
              <a:ea typeface="Raleway Black"/>
              <a:cs typeface="Raleway Black"/>
              <a:sym typeface="Raleway Black"/>
            </a:endParaRPr>
          </a:p>
        </p:txBody>
      </p:sp>
      <p:sp>
        <p:nvSpPr>
          <p:cNvPr id="1690" name="Google Shape;1690;p19"/>
          <p:cNvSpPr/>
          <p:nvPr/>
        </p:nvSpPr>
        <p:spPr>
          <a:xfrm>
            <a:off x="2780888" y="1407326"/>
            <a:ext cx="3382500" cy="11943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700">
                <a:latin typeface="Raleway Black"/>
                <a:ea typeface="Raleway Black"/>
                <a:cs typeface="Raleway Black"/>
                <a:sym typeface="Raleway Black"/>
              </a:rPr>
              <a:t>Convenient Recommendations</a:t>
            </a:r>
            <a:endParaRPr sz="2700" i="0" u="none" strike="noStrike" cap="none">
              <a:solidFill>
                <a:srgbClr val="000000"/>
              </a:solidFill>
              <a:latin typeface="Raleway Black"/>
              <a:ea typeface="Raleway Black"/>
              <a:cs typeface="Raleway Black"/>
              <a:sym typeface="Raleway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85"/>
                                        </p:tgtEl>
                                        <p:attrNameLst>
                                          <p:attrName>style.visibility</p:attrName>
                                        </p:attrNameLst>
                                      </p:cBhvr>
                                      <p:to>
                                        <p:strVal val="visible"/>
                                      </p:to>
                                    </p:set>
                                    <p:animEffect transition="in" filter="fade">
                                      <p:cBhvr>
                                        <p:cTn id="7" dur="500"/>
                                        <p:tgtEl>
                                          <p:spTgt spid="16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90"/>
                                        </p:tgtEl>
                                        <p:attrNameLst>
                                          <p:attrName>style.visibility</p:attrName>
                                        </p:attrNameLst>
                                      </p:cBhvr>
                                      <p:to>
                                        <p:strVal val="visible"/>
                                      </p:to>
                                    </p:set>
                                    <p:animEffect transition="in" filter="fade">
                                      <p:cBhvr>
                                        <p:cTn id="12" dur="500"/>
                                        <p:tgtEl>
                                          <p:spTgt spid="16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9"/>
                                        </p:tgtEl>
                                        <p:attrNameLst>
                                          <p:attrName>style.visibility</p:attrName>
                                        </p:attrNameLst>
                                      </p:cBhvr>
                                      <p:to>
                                        <p:strVal val="visible"/>
                                      </p:to>
                                    </p:set>
                                    <p:animEffect transition="in" filter="fade">
                                      <p:cBhvr>
                                        <p:cTn id="17" dur="500"/>
                                        <p:tgtEl>
                                          <p:spTgt spid="16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84"/>
                                        </p:tgtEl>
                                        <p:attrNameLst>
                                          <p:attrName>style.visibility</p:attrName>
                                        </p:attrNameLst>
                                      </p:cBhvr>
                                      <p:to>
                                        <p:strVal val="visible"/>
                                      </p:to>
                                    </p:set>
                                    <p:animEffect transition="in" filter="wipe(up)">
                                      <p:cBhvr>
                                        <p:cTn id="22" dur="500"/>
                                        <p:tgtEl>
                                          <p:spTgt spid="1684"/>
                                        </p:tgtEl>
                                      </p:cBhvr>
                                    </p:animEffect>
                                  </p:childTnLst>
                                </p:cTn>
                              </p:par>
                              <p:par>
                                <p:cTn id="23" presetID="22" presetClass="entr" presetSubtype="1" fill="hold" nodeType="withEffect">
                                  <p:stCondLst>
                                    <p:cond delay="0"/>
                                  </p:stCondLst>
                                  <p:childTnLst>
                                    <p:set>
                                      <p:cBhvr>
                                        <p:cTn id="24" dur="1" fill="hold">
                                          <p:stCondLst>
                                            <p:cond delay="0"/>
                                          </p:stCondLst>
                                        </p:cTn>
                                        <p:tgtEl>
                                          <p:spTgt spid="1686"/>
                                        </p:tgtEl>
                                        <p:attrNameLst>
                                          <p:attrName>style.visibility</p:attrName>
                                        </p:attrNameLst>
                                      </p:cBhvr>
                                      <p:to>
                                        <p:strVal val="visible"/>
                                      </p:to>
                                    </p:set>
                                    <p:animEffect transition="in" filter="wipe(up)">
                                      <p:cBhvr>
                                        <p:cTn id="25" dur="500"/>
                                        <p:tgtEl>
                                          <p:spTgt spid="1686"/>
                                        </p:tgtEl>
                                      </p:cBhvr>
                                    </p:animEffect>
                                  </p:childTnLst>
                                </p:cTn>
                              </p:par>
                              <p:par>
                                <p:cTn id="26" presetID="22" presetClass="entr" presetSubtype="1" fill="hold" nodeType="withEffect">
                                  <p:stCondLst>
                                    <p:cond delay="0"/>
                                  </p:stCondLst>
                                  <p:childTnLst>
                                    <p:set>
                                      <p:cBhvr>
                                        <p:cTn id="27" dur="1" fill="hold">
                                          <p:stCondLst>
                                            <p:cond delay="0"/>
                                          </p:stCondLst>
                                        </p:cTn>
                                        <p:tgtEl>
                                          <p:spTgt spid="1687"/>
                                        </p:tgtEl>
                                        <p:attrNameLst>
                                          <p:attrName>style.visibility</p:attrName>
                                        </p:attrNameLst>
                                      </p:cBhvr>
                                      <p:to>
                                        <p:strVal val="visible"/>
                                      </p:to>
                                    </p:set>
                                    <p:animEffect transition="in" filter="wipe(up)">
                                      <p:cBhvr>
                                        <p:cTn id="28" dur="500"/>
                                        <p:tgtEl>
                                          <p:spTgt spid="168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688"/>
                                        </p:tgtEl>
                                        <p:attrNameLst>
                                          <p:attrName>style.visibility</p:attrName>
                                        </p:attrNameLst>
                                      </p:cBhvr>
                                      <p:to>
                                        <p:strVal val="visible"/>
                                      </p:to>
                                    </p:set>
                                    <p:animEffect transition="in" filter="fade">
                                      <p:cBhvr>
                                        <p:cTn id="32" dur="250"/>
                                        <p:tgtEl>
                                          <p:spTgt spid="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5" grpId="0" animBg="1"/>
      <p:bldP spid="1688" grpId="0"/>
      <p:bldP spid="1689" grpId="0" animBg="1"/>
      <p:bldP spid="169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21"/>
          <p:cNvSpPr txBox="1">
            <a:spLocks noGrp="1"/>
          </p:cNvSpPr>
          <p:nvPr>
            <p:ph type="subTitle" idx="2"/>
          </p:nvPr>
        </p:nvSpPr>
        <p:spPr>
          <a:xfrm>
            <a:off x="0" y="639591"/>
            <a:ext cx="8326200" cy="465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Barker, S. (2022, April 12). 23 webinar hosting websites you need to know right now. Shane Barker. Retrieved July 7, 2022, from https://shanebarker.com/blog/webinar-hosting-websites/#1_Livestorm </a:t>
            </a:r>
            <a:endParaRPr sz="1000" i="1" dirty="0">
              <a:solidFill>
                <a:schemeClr val="dk1"/>
              </a:solidFill>
              <a:latin typeface="Arial"/>
              <a:ea typeface="Arial"/>
              <a:cs typeface="Arial"/>
              <a:sym typeface="Arial"/>
            </a:endParaRPr>
          </a:p>
          <a:p>
            <a:pPr marL="0" marR="0" lvl="0" indent="0" algn="l" rtl="0">
              <a:lnSpc>
                <a:spcPct val="100000"/>
              </a:lnSpc>
              <a:spcBef>
                <a:spcPts val="1200"/>
              </a:spcBef>
              <a:spcAft>
                <a:spcPts val="0"/>
              </a:spcAft>
              <a:buSzPts val="1100"/>
              <a:buNone/>
            </a:pPr>
            <a:r>
              <a:rPr lang="en" sz="1000" i="1" dirty="0">
                <a:solidFill>
                  <a:schemeClr val="dk1"/>
                </a:solidFill>
                <a:latin typeface="Arial"/>
                <a:ea typeface="Arial"/>
                <a:cs typeface="Arial"/>
                <a:sym typeface="Arial"/>
              </a:rPr>
              <a:t>Chaudhuri, A. P. (n.d.). Importance of IT consultants in businesses. Importance Of IT Consultants In Businesses. Retrieved June 30, 2022, from https://www.consultantsreview.com/news/importance</a:t>
            </a:r>
            <a:endParaRPr sz="1000" i="1" dirty="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Crea il tuo biglietto da visita personalizzato in Pochi minuti. Vistaprint. (n.d.). Retrieved July 6, 2022, from https://www.vistaprint.it/mlp/biglietti-da-visita-1?PCXTVATINCLUSIVE=&amp;utm_id=2B12581883370518735884&amp;coupon=&amp;partner=google&amp;ps_vtp=7923211%7C7726234163%7C%7Ckwd-10164130%7Cc%7C1008033%7C%7Cg&amp;ps_vtp2=g%7Cbusiness+cards%7Cp%7C574249417424%7C%7C%7C%7C%7C&amp;gclid=Cj0KCQjw5ZSWBhCVARIsALERCvzTIBBKboqqNBbUdxEZHUV99Y7NEHHK7Ov7amH9LlA9Cb_LB-O3eyEaAotFEALw_wcB </a:t>
            </a:r>
            <a:endParaRPr sz="1000" i="1" dirty="0">
              <a:solidFill>
                <a:schemeClr val="dk1"/>
              </a:solidFill>
              <a:latin typeface="Arial"/>
              <a:ea typeface="Arial"/>
              <a:cs typeface="Arial"/>
              <a:sym typeface="Arial"/>
            </a:endParaRPr>
          </a:p>
          <a:p>
            <a:pPr marL="0" lvl="0" indent="0" algn="l" rtl="0">
              <a:lnSpc>
                <a:spcPct val="100000"/>
              </a:lnSpc>
              <a:spcBef>
                <a:spcPts val="1200"/>
              </a:spcBef>
              <a:spcAft>
                <a:spcPts val="0"/>
              </a:spcAft>
              <a:buSzPts val="1100"/>
              <a:buNone/>
            </a:pPr>
            <a:r>
              <a:rPr lang="en" sz="1000" i="1" dirty="0">
                <a:solidFill>
                  <a:schemeClr val="dk1"/>
                </a:solidFill>
                <a:latin typeface="Arial"/>
                <a:ea typeface="Arial"/>
                <a:cs typeface="Arial"/>
                <a:sym typeface="Arial"/>
              </a:rPr>
              <a:t>Eversight's strong fiscal year close propels Q1 momentum. Business Wire. (2022, May 4). Retrieved June 30, 2022, from www.businesswire.com/news/home </a:t>
            </a:r>
            <a:endParaRPr sz="1000" i="1" dirty="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Focal Systems. (2022, February 7). Focal Systems Inc - $9,000,000 Revenue. Kona Equity. Retrieved June 30, 2022, from </a:t>
            </a:r>
            <a:r>
              <a:rPr lang="en" sz="1000" i="1" dirty="0">
                <a:solidFill>
                  <a:schemeClr val="dk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https://www.konaequity.com/company/</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Food i̇stanbul. [ CNR EXPO ] CNR Food Ä°stanbul GÄ±da ve Ä°Ã§ecek ÃrÃ¼nleri, GÄ±da Ä°Åleme, Depolama, SoÄutma, TaÅÄ±ma ve Market EkipmanlarÄ± FuarÄ±. (n.d.). Retrieved July 6, 2022, from https://cnrfoodistanbul.com/index.aspx?ln=2 </a:t>
            </a:r>
            <a:endParaRPr sz="1000" i="1" dirty="0">
              <a:solidFill>
                <a:schemeClr val="dk1"/>
              </a:solidFill>
              <a:latin typeface="Arial"/>
              <a:ea typeface="Arial"/>
              <a:cs typeface="Arial"/>
              <a:sym typeface="Arial"/>
            </a:endParaRPr>
          </a:p>
          <a:p>
            <a:pPr marL="0" lvl="0" indent="0" algn="l" rtl="0">
              <a:lnSpc>
                <a:spcPct val="100000"/>
              </a:lnSpc>
              <a:spcBef>
                <a:spcPts val="1200"/>
              </a:spcBef>
              <a:spcAft>
                <a:spcPts val="0"/>
              </a:spcAft>
              <a:buSzPts val="1100"/>
              <a:buNone/>
            </a:pPr>
            <a:r>
              <a:rPr lang="en" sz="1000" i="1" dirty="0">
                <a:solidFill>
                  <a:schemeClr val="dk1"/>
                </a:solidFill>
                <a:latin typeface="Arial"/>
                <a:ea typeface="Arial"/>
                <a:cs typeface="Arial"/>
                <a:sym typeface="Arial"/>
              </a:rPr>
              <a:t>GDP growth (annual %) - italy. Data. (n.d.). Retrieved June 30, 2022, from https://data.worldbank.org/ </a:t>
            </a:r>
            <a:endParaRPr sz="1000" i="1" dirty="0">
              <a:solidFill>
                <a:schemeClr val="dk1"/>
              </a:solidFill>
              <a:latin typeface="Arial"/>
              <a:ea typeface="Arial"/>
              <a:cs typeface="Arial"/>
              <a:sym typeface="Arial"/>
            </a:endParaRPr>
          </a:p>
          <a:p>
            <a:pPr marL="0" lvl="0" indent="0" algn="l" rtl="0">
              <a:lnSpc>
                <a:spcPct val="100000"/>
              </a:lnSpc>
              <a:spcBef>
                <a:spcPts val="1200"/>
              </a:spcBef>
              <a:spcAft>
                <a:spcPts val="0"/>
              </a:spcAft>
              <a:buSzPts val="1100"/>
              <a:buNone/>
            </a:pPr>
            <a:r>
              <a:rPr lang="en" sz="1000" i="1" dirty="0">
                <a:solidFill>
                  <a:schemeClr val="dk1"/>
                </a:solidFill>
                <a:latin typeface="Arial"/>
                <a:ea typeface="Arial"/>
                <a:cs typeface="Arial"/>
                <a:sym typeface="Arial"/>
              </a:rPr>
              <a:t>Gérard, C. (2022, February 17). Supercharge your retail execution. BeMyEye. Retrieved June 30, 2022, from https://bemyeye.com/ </a:t>
            </a:r>
            <a:endParaRPr sz="1000" i="1" dirty="0">
              <a:solidFill>
                <a:schemeClr val="dk1"/>
              </a:solidFill>
              <a:latin typeface="Arial"/>
              <a:ea typeface="Arial"/>
              <a:cs typeface="Arial"/>
              <a:sym typeface="Arial"/>
            </a:endParaRPr>
          </a:p>
          <a:p>
            <a:pPr marL="0" lvl="0" indent="0" algn="l" rtl="0">
              <a:lnSpc>
                <a:spcPct val="100000"/>
              </a:lnSpc>
              <a:spcBef>
                <a:spcPts val="1200"/>
              </a:spcBef>
              <a:spcAft>
                <a:spcPts val="0"/>
              </a:spcAft>
              <a:buSzPts val="1100"/>
              <a:buNone/>
            </a:pPr>
            <a:endParaRPr sz="1000" i="1" dirty="0">
              <a:solidFill>
                <a:schemeClr val="dk1"/>
              </a:solidFill>
              <a:latin typeface="Arial"/>
              <a:ea typeface="Arial"/>
              <a:cs typeface="Arial"/>
              <a:sym typeface="Arial"/>
            </a:endParaRPr>
          </a:p>
          <a:p>
            <a:pPr marL="0" lvl="0" indent="0" algn="l" rtl="0">
              <a:lnSpc>
                <a:spcPct val="100000"/>
              </a:lnSpc>
              <a:spcBef>
                <a:spcPts val="1200"/>
              </a:spcBef>
              <a:spcAft>
                <a:spcPts val="0"/>
              </a:spcAft>
              <a:buSzPts val="1100"/>
              <a:buNone/>
            </a:pPr>
            <a:endParaRPr sz="1000" dirty="0">
              <a:solidFill>
                <a:schemeClr val="dk1"/>
              </a:solidFill>
              <a:latin typeface="Arial"/>
              <a:ea typeface="Arial"/>
              <a:cs typeface="Arial"/>
              <a:sym typeface="Arial"/>
            </a:endParaRPr>
          </a:p>
          <a:p>
            <a:pPr marL="457200" lvl="0" indent="0" algn="l" rtl="0">
              <a:lnSpc>
                <a:spcPct val="100000"/>
              </a:lnSpc>
              <a:spcBef>
                <a:spcPts val="1200"/>
              </a:spcBef>
              <a:spcAft>
                <a:spcPts val="0"/>
              </a:spcAft>
              <a:buSzPts val="1100"/>
              <a:buNone/>
            </a:pPr>
            <a:endParaRPr i="1" dirty="0">
              <a:solidFill>
                <a:schemeClr val="dk1"/>
              </a:solidFill>
              <a:latin typeface="Arial"/>
              <a:ea typeface="Arial"/>
              <a:cs typeface="Arial"/>
              <a:sym typeface="Arial"/>
            </a:endParaRPr>
          </a:p>
          <a:p>
            <a:pPr marL="0" lvl="0" indent="0" algn="l" rtl="0">
              <a:lnSpc>
                <a:spcPct val="100000"/>
              </a:lnSpc>
              <a:spcBef>
                <a:spcPts val="1200"/>
              </a:spcBef>
              <a:spcAft>
                <a:spcPts val="1200"/>
              </a:spcAft>
              <a:buSzPts val="1100"/>
              <a:buNone/>
            </a:pPr>
            <a:endParaRPr dirty="0">
              <a:solidFill>
                <a:schemeClr val="dk1"/>
              </a:solidFill>
              <a:highlight>
                <a:srgbClr val="FFFFFF"/>
              </a:highlight>
              <a:latin typeface="Arial"/>
              <a:ea typeface="Arial"/>
              <a:cs typeface="Arial"/>
              <a:sym typeface="Arial"/>
            </a:endParaRPr>
          </a:p>
        </p:txBody>
      </p:sp>
      <p:sp>
        <p:nvSpPr>
          <p:cNvPr id="1696" name="Google Shape;1696;p21"/>
          <p:cNvSpPr txBox="1">
            <a:spLocks noGrp="1"/>
          </p:cNvSpPr>
          <p:nvPr>
            <p:ph type="title"/>
          </p:nvPr>
        </p:nvSpPr>
        <p:spPr>
          <a:xfrm>
            <a:off x="316600" y="1891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SOURCES</a:t>
            </a:r>
            <a:endParaRPr/>
          </a:p>
        </p:txBody>
      </p:sp>
      <p:sp>
        <p:nvSpPr>
          <p:cNvPr id="1697" name="Google Shape;1697;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22"/>
          <p:cNvSpPr txBox="1">
            <a:spLocks noGrp="1"/>
          </p:cNvSpPr>
          <p:nvPr>
            <p:ph type="title"/>
          </p:nvPr>
        </p:nvSpPr>
        <p:spPr>
          <a:xfrm>
            <a:off x="401125" y="730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SOURCES</a:t>
            </a:r>
            <a:endParaRPr/>
          </a:p>
        </p:txBody>
      </p:sp>
      <p:sp>
        <p:nvSpPr>
          <p:cNvPr id="1703" name="Google Shape;1703;p22"/>
          <p:cNvSpPr txBox="1">
            <a:spLocks noGrp="1"/>
          </p:cNvSpPr>
          <p:nvPr>
            <p:ph type="subTitle" idx="2"/>
          </p:nvPr>
        </p:nvSpPr>
        <p:spPr>
          <a:xfrm>
            <a:off x="143725" y="705291"/>
            <a:ext cx="8218800" cy="385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sz="1000" i="1" dirty="0">
                <a:solidFill>
                  <a:schemeClr val="dk1"/>
                </a:solidFill>
                <a:latin typeface="Arial"/>
                <a:ea typeface="Arial"/>
                <a:cs typeface="Arial"/>
                <a:sym typeface="Arial"/>
              </a:rPr>
              <a:t>Grottinilab.” Grottini Lab Srl, 2022. </a:t>
            </a:r>
            <a:r>
              <a:rPr lang="en" sz="1000" i="1" u="sng" dirty="0">
                <a:solidFill>
                  <a:schemeClr val="accent6"/>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https://www.grottinilab.com/en/</a:t>
            </a:r>
            <a:endParaRPr sz="1000" i="1" dirty="0">
              <a:solidFill>
                <a:schemeClr val="accent6"/>
              </a:solidFill>
              <a:latin typeface="Arial"/>
              <a:ea typeface="Arial"/>
              <a:cs typeface="Arial"/>
              <a:sym typeface="Arial"/>
            </a:endParaRPr>
          </a:p>
          <a:p>
            <a:pPr marL="0" lvl="0" indent="0" algn="l" rtl="0">
              <a:lnSpc>
                <a:spcPct val="115000"/>
              </a:lnSpc>
              <a:spcBef>
                <a:spcPts val="1200"/>
              </a:spcBef>
              <a:spcAft>
                <a:spcPts val="0"/>
              </a:spcAft>
              <a:buSzPts val="1100"/>
              <a:buNone/>
            </a:pPr>
            <a:r>
              <a:rPr lang="en" sz="1000" i="1" dirty="0">
                <a:solidFill>
                  <a:schemeClr val="dk1"/>
                </a:solidFill>
                <a:latin typeface="Arial"/>
                <a:ea typeface="Arial"/>
                <a:cs typeface="Arial"/>
                <a:sym typeface="Arial"/>
              </a:rPr>
              <a:t>Hayes, A. (2022, May 6). What video marketers should know in 2022, according to Wyzowl Research. HubSpot Blog. Retrieved July 7, 2022, from https://blog.hubspot.com/marketing/state-of-video-marketing-new-data </a:t>
            </a:r>
            <a:endParaRPr sz="1000" i="1" dirty="0">
              <a:solidFill>
                <a:schemeClr val="dk1"/>
              </a:solidFill>
              <a:latin typeface="Arial"/>
              <a:ea typeface="Arial"/>
              <a:cs typeface="Arial"/>
              <a:sym typeface="Arial"/>
            </a:endParaRPr>
          </a:p>
          <a:p>
            <a:pPr marL="0" lvl="0" indent="0" algn="l" rtl="0">
              <a:lnSpc>
                <a:spcPct val="115000"/>
              </a:lnSpc>
              <a:spcBef>
                <a:spcPts val="1200"/>
              </a:spcBef>
              <a:spcAft>
                <a:spcPts val="0"/>
              </a:spcAft>
              <a:buSzPts val="1100"/>
              <a:buNone/>
            </a:pPr>
            <a:r>
              <a:rPr lang="en" sz="1000" i="1" dirty="0">
                <a:solidFill>
                  <a:schemeClr val="dk1"/>
                </a:solidFill>
                <a:latin typeface="Arial"/>
                <a:ea typeface="Arial"/>
                <a:cs typeface="Arial"/>
                <a:sym typeface="Arial"/>
              </a:rPr>
              <a:t>Hughes, B. (2014, January 8). Five benefits of using linkedin to grow your business and your career. Social Media Today. Retrieved July 7, 2022, from https://www.socialmediatoday.com/content/five-benefits </a:t>
            </a:r>
            <a:endParaRPr sz="1000" i="1" dirty="0">
              <a:solidFill>
                <a:schemeClr val="dk1"/>
              </a:solidFill>
              <a:latin typeface="Arial"/>
              <a:ea typeface="Arial"/>
              <a:cs typeface="Arial"/>
              <a:sym typeface="Arial"/>
            </a:endParaRPr>
          </a:p>
          <a:p>
            <a:pPr marL="0" lvl="0" indent="0" algn="l" rtl="0">
              <a:lnSpc>
                <a:spcPct val="115000"/>
              </a:lnSpc>
              <a:spcBef>
                <a:spcPts val="1200"/>
              </a:spcBef>
              <a:spcAft>
                <a:spcPts val="0"/>
              </a:spcAft>
              <a:buSzPts val="1100"/>
              <a:buNone/>
            </a:pPr>
            <a:r>
              <a:rPr lang="en" sz="1000" i="1" dirty="0">
                <a:solidFill>
                  <a:schemeClr val="dk1"/>
                </a:solidFill>
                <a:latin typeface="Arial"/>
                <a:ea typeface="Arial"/>
                <a:cs typeface="Arial"/>
                <a:sym typeface="Arial"/>
              </a:rPr>
              <a:t>Johnson, S. (n.d.). 15 LinkedIn Marketing Tips to grow your business . Business News Daily. Retrieved July 7, 2022, from https://www.businessnewsdaily.com/7206-linkedin-marketing-business.html </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ParallelDots ParallelDots Published Oct 23. (2021, October 23). Share of shelf execution with image recognition – calculation for increased market share. LinkedIn. Retrieved June 30, 2022, from https://www.linkedin.com/pulse/share-shelf-execution-image-recognition-calculation-increased-/ </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Pernpruner, M. (n.d.). dialogica.it. Retrieved June 30, 2022, from www.dialogica.it/en/index.php </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Puchkov, J. V. (2021, October 15). Youth unemployment in Italy. Pressenza. Retrieved June 30, 2022, from https://www.pressenza.com/2021/10t</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Reports, V. (2021, October 6). Smart shelves market size to reach USD 6.5 billion by 2027 at cagr 10.47% - valuates reports. Smart Shelves Market Size to Reach USD 6.5 Billion by 2027 at CAGR 10.47% - Valuates Reports. Retrieved June 30, 2022, from www.prnewswire.com/in/news-releases/smart-shelves-market</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chemeClr val="dk1"/>
              </a:buClr>
              <a:buSzPts val="1100"/>
              <a:buFont typeface="Arial"/>
              <a:buNone/>
            </a:pPr>
            <a:endParaRPr sz="1000" i="1" dirty="0">
              <a:solidFill>
                <a:schemeClr val="dk1"/>
              </a:solidFill>
              <a:latin typeface="Arial"/>
              <a:ea typeface="Arial"/>
              <a:cs typeface="Arial"/>
              <a:sym typeface="Arial"/>
            </a:endParaRPr>
          </a:p>
        </p:txBody>
      </p:sp>
      <p:sp>
        <p:nvSpPr>
          <p:cNvPr id="1704" name="Google Shape;1704;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g13b6b7d8cf2_15_41"/>
          <p:cNvSpPr txBox="1">
            <a:spLocks noGrp="1"/>
          </p:cNvSpPr>
          <p:nvPr>
            <p:ph type="title"/>
          </p:nvPr>
        </p:nvSpPr>
        <p:spPr>
          <a:xfrm>
            <a:off x="500700" y="367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a:t>
            </a:r>
            <a:endParaRPr/>
          </a:p>
        </p:txBody>
      </p:sp>
      <p:sp>
        <p:nvSpPr>
          <p:cNvPr id="1710" name="Google Shape;1710;g13b6b7d8cf2_15_41"/>
          <p:cNvSpPr txBox="1">
            <a:spLocks noGrp="1"/>
          </p:cNvSpPr>
          <p:nvPr>
            <p:ph type="subTitle" idx="1"/>
          </p:nvPr>
        </p:nvSpPr>
        <p:spPr>
          <a:xfrm>
            <a:off x="0" y="745765"/>
            <a:ext cx="8556600" cy="3518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i="1" dirty="0">
                <a:solidFill>
                  <a:schemeClr val="dk1"/>
                </a:solidFill>
                <a:latin typeface="Arial"/>
                <a:ea typeface="Arial"/>
                <a:cs typeface="Arial"/>
                <a:sym typeface="Arial"/>
              </a:rPr>
              <a:t>Rjoub, R. (2021, December 16). The impact of digital marketing on consumer behaviour 2021. Maps of Arabia - SEO Agency. Retrieved July 6, 2022, from https://mapsofarabia.com/the-impact-of-digital-marketing-on-consumer-behaviour/ </a:t>
            </a:r>
            <a:endParaRPr sz="1000" i="1"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 sz="1000" i="1" dirty="0">
                <a:solidFill>
                  <a:schemeClr val="dk1"/>
                </a:solidFill>
                <a:latin typeface="Arial"/>
                <a:ea typeface="Arial"/>
                <a:cs typeface="Arial"/>
                <a:sym typeface="Arial"/>
              </a:rPr>
              <a:t>Shelf management. Shelf Management - ESP on CB Insights. (n.d.). Retrieved June 30, 2022, from www.cbinsights.com/esp/consumer-&amp;-retail/store-management/shelf-management </a:t>
            </a:r>
            <a:endParaRPr sz="1000" i="1" dirty="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Statistics explained. Statistics Explained. (n.d.). Retrieved June 30, 2022, from </a:t>
            </a:r>
            <a:r>
              <a:rPr lang="en" sz="1000" i="1" dirty="0">
                <a:solidFill>
                  <a:schemeClr val="dk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https://ec.europa.eu/eurostat/statistics-xplained</a:t>
            </a:r>
            <a:endParaRPr sz="1000" i="1" dirty="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000" i="1" dirty="0">
                <a:solidFill>
                  <a:schemeClr val="dk1"/>
                </a:solidFill>
                <a:latin typeface="Arial"/>
                <a:ea typeface="Arial"/>
                <a:cs typeface="Arial"/>
                <a:sym typeface="Arial"/>
              </a:rPr>
              <a:t>Suárez, M. G., &amp; Rubio, N. (n.d.). Shelf Management of store brands: Analysis of manufacturers' perceptions. Research gate . Retrieved June 30, 2022, from </a:t>
            </a:r>
            <a:r>
              <a:rPr lang="en" sz="1000" i="1" dirty="0">
                <a:solidFill>
                  <a:schemeClr val="dk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www.researchgate.net/publication/235260529_Shelf_management</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0"/>
              </a:spcAft>
              <a:buNone/>
            </a:pPr>
            <a:r>
              <a:rPr lang="en" sz="1000" i="1" dirty="0">
                <a:solidFill>
                  <a:schemeClr val="dk1"/>
                </a:solidFill>
                <a:latin typeface="Arial"/>
                <a:ea typeface="Arial"/>
                <a:cs typeface="Arial"/>
                <a:sym typeface="Arial"/>
              </a:rPr>
              <a:t>IHow to become an information technology professional in 2022: Step by step guide and career paths. Zippia. (2022, May 26). Retrieved June 30, 2022, from https://www.zippia.com/information-technology-professional-jobs/ </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0"/>
              </a:spcAft>
              <a:buNone/>
            </a:pPr>
            <a:r>
              <a:rPr lang="en" sz="1000" i="1" dirty="0">
                <a:solidFill>
                  <a:schemeClr val="dk1"/>
                </a:solidFill>
                <a:latin typeface="Arial"/>
                <a:ea typeface="Arial"/>
                <a:cs typeface="Arial"/>
                <a:sym typeface="Arial"/>
              </a:rPr>
              <a:t>Indeed Editorial Team. (2021, August 18). 11 types of marketing events for a business to host. Indeed Career Guide. Retrieved July 6, 2022, from https://www.indeed.com/career-advice/career-development/types-of-marketing-events </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0"/>
              </a:spcAft>
              <a:buNone/>
            </a:pPr>
            <a:r>
              <a:rPr lang="en" sz="1000" i="1" dirty="0">
                <a:solidFill>
                  <a:schemeClr val="dk1"/>
                </a:solidFill>
                <a:latin typeface="Arial"/>
                <a:ea typeface="Arial"/>
                <a:cs typeface="Arial"/>
                <a:sym typeface="Arial"/>
              </a:rPr>
              <a:t>taly inflation rate. Italy Inflation Rate | Inflation Rate and Consumer Price Index. (n.d.). Retrieved June 30, 2022, from https://www.rateinflation.com/inflation-rate/italy</a:t>
            </a:r>
            <a:endParaRPr sz="1000" i="1" dirty="0">
              <a:solidFill>
                <a:schemeClr val="dk1"/>
              </a:solidFill>
              <a:latin typeface="Arial"/>
              <a:ea typeface="Arial"/>
              <a:cs typeface="Arial"/>
              <a:sym typeface="Arial"/>
            </a:endParaRPr>
          </a:p>
          <a:p>
            <a:pPr marL="0" marR="0" lvl="0" indent="0" algn="l" rtl="0">
              <a:lnSpc>
                <a:spcPct val="115000"/>
              </a:lnSpc>
              <a:spcBef>
                <a:spcPts val="1200"/>
              </a:spcBef>
              <a:spcAft>
                <a:spcPts val="0"/>
              </a:spcAft>
              <a:buNone/>
            </a:pPr>
            <a:r>
              <a:rPr lang="en" sz="1000" i="1" dirty="0">
                <a:solidFill>
                  <a:schemeClr val="dk1"/>
                </a:solidFill>
                <a:latin typeface="Arial"/>
                <a:ea typeface="Arial"/>
                <a:cs typeface="Arial"/>
                <a:sym typeface="Arial"/>
              </a:rPr>
              <a:t>La Digitalizzazione delle imprese in Italia. Askanews. (2022, March 2). Retrieved June 30, 2022, from https://www.askanews.it/scienza-e-innovazione/2022/03/02/</a:t>
            </a:r>
            <a:endParaRPr sz="1000" i="1" dirty="0">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sz="1000" i="1"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dirty="0">
              <a:solidFill>
                <a:schemeClr val="dk1"/>
              </a:solidFill>
              <a:latin typeface="Arial"/>
              <a:ea typeface="Arial"/>
              <a:cs typeface="Arial"/>
              <a:sym typeface="Arial"/>
            </a:endParaRPr>
          </a:p>
          <a:p>
            <a:pPr marL="0" lvl="0" indent="0" algn="l" rtl="0">
              <a:lnSpc>
                <a:spcPct val="160000"/>
              </a:lnSpc>
              <a:spcBef>
                <a:spcPts val="1200"/>
              </a:spcBef>
              <a:spcAft>
                <a:spcPts val="2300"/>
              </a:spcAft>
              <a:buClr>
                <a:schemeClr val="dk1"/>
              </a:buClr>
              <a:buSzPts val="1100"/>
              <a:buFont typeface="Arial"/>
              <a:buNone/>
            </a:pPr>
            <a:endParaRPr sz="1200" dirty="0">
              <a:highlight>
                <a:srgbClr val="F7F7F7"/>
              </a:highlight>
              <a:latin typeface="Arial"/>
              <a:ea typeface="Arial"/>
              <a:cs typeface="Arial"/>
              <a:sym typeface="Arial"/>
            </a:endParaRPr>
          </a:p>
        </p:txBody>
      </p:sp>
      <p:sp>
        <p:nvSpPr>
          <p:cNvPr id="1711" name="Google Shape;1711;g13b6b7d8cf2_15_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g13b750fa28c_1_52"/>
          <p:cNvSpPr txBox="1">
            <a:spLocks noGrp="1"/>
          </p:cNvSpPr>
          <p:nvPr>
            <p:ph type="title"/>
          </p:nvPr>
        </p:nvSpPr>
        <p:spPr>
          <a:xfrm>
            <a:off x="515150" y="27797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Agenda</a:t>
            </a:r>
            <a:endParaRPr/>
          </a:p>
        </p:txBody>
      </p:sp>
      <p:sp>
        <p:nvSpPr>
          <p:cNvPr id="1163" name="Google Shape;1163;g13b750fa28c_1_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3</a:t>
            </a:fld>
            <a:endParaRPr/>
          </a:p>
        </p:txBody>
      </p:sp>
      <p:grpSp>
        <p:nvGrpSpPr>
          <p:cNvPr id="1164" name="Google Shape;1164;g13b750fa28c_1_52"/>
          <p:cNvGrpSpPr/>
          <p:nvPr/>
        </p:nvGrpSpPr>
        <p:grpSpPr>
          <a:xfrm>
            <a:off x="761225" y="1277833"/>
            <a:ext cx="6098096" cy="1369882"/>
            <a:chOff x="1973604" y="834095"/>
            <a:chExt cx="6098096" cy="1305395"/>
          </a:xfrm>
        </p:grpSpPr>
        <p:grpSp>
          <p:nvGrpSpPr>
            <p:cNvPr id="1165" name="Google Shape;1165;g13b750fa28c_1_52"/>
            <p:cNvGrpSpPr/>
            <p:nvPr/>
          </p:nvGrpSpPr>
          <p:grpSpPr>
            <a:xfrm>
              <a:off x="4732925" y="1140987"/>
              <a:ext cx="529800" cy="998503"/>
              <a:chOff x="4318975" y="1083450"/>
              <a:chExt cx="529800" cy="591250"/>
            </a:xfrm>
          </p:grpSpPr>
          <p:sp>
            <p:nvSpPr>
              <p:cNvPr id="1166" name="Google Shape;1166;g13b750fa28c_1_52"/>
              <p:cNvSpPr/>
              <p:nvPr/>
            </p:nvSpPr>
            <p:spPr>
              <a:xfrm>
                <a:off x="4517125" y="1086100"/>
                <a:ext cx="133500" cy="588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67" name="Google Shape;1167;g13b750fa28c_1_52"/>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sp>
          <p:nvSpPr>
            <p:cNvPr id="1168" name="Google Shape;1168;g13b750fa28c_1_52"/>
            <p:cNvSpPr txBox="1"/>
            <p:nvPr/>
          </p:nvSpPr>
          <p:spPr>
            <a:xfrm>
              <a:off x="1973604" y="834095"/>
              <a:ext cx="2870100" cy="27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800"/>
                <a:buFont typeface="Arial"/>
                <a:buNone/>
              </a:pPr>
              <a:r>
                <a:rPr lang="en" sz="2400" b="1" i="0" u="none" strike="noStrike" cap="none">
                  <a:solidFill>
                    <a:srgbClr val="858585"/>
                  </a:solidFill>
                  <a:latin typeface="Roboto"/>
                  <a:ea typeface="Roboto"/>
                  <a:cs typeface="Roboto"/>
                  <a:sym typeface="Roboto"/>
                </a:rPr>
                <a:t>Recommendations</a:t>
              </a:r>
              <a:endParaRPr sz="2200" b="1" i="0" u="none" strike="noStrike" cap="none">
                <a:solidFill>
                  <a:schemeClr val="accent1"/>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800"/>
                <a:buFont typeface="Arial"/>
                <a:buNone/>
              </a:pPr>
              <a:endParaRPr sz="1800" b="1" i="0" u="none" strike="noStrike" cap="none">
                <a:solidFill>
                  <a:srgbClr val="858585"/>
                </a:solidFill>
                <a:latin typeface="Roboto"/>
                <a:ea typeface="Roboto"/>
                <a:cs typeface="Roboto"/>
                <a:sym typeface="Roboto"/>
              </a:endParaRPr>
            </a:p>
          </p:txBody>
        </p:sp>
        <p:sp>
          <p:nvSpPr>
            <p:cNvPr id="1169" name="Google Shape;1169;g13b750fa28c_1_52"/>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700"/>
                <a:buFont typeface="Arial"/>
                <a:buNone/>
              </a:pPr>
              <a:endParaRPr sz="700" b="0" i="0" u="none" strike="noStrike" cap="none">
                <a:solidFill>
                  <a:srgbClr val="840D35"/>
                </a:solidFill>
                <a:latin typeface="Roboto"/>
                <a:ea typeface="Roboto"/>
                <a:cs typeface="Roboto"/>
                <a:sym typeface="Roboto"/>
              </a:endParaRPr>
            </a:p>
          </p:txBody>
        </p:sp>
        <p:sp>
          <p:nvSpPr>
            <p:cNvPr id="1170" name="Google Shape;1170;g13b750fa28c_1_52"/>
            <p:cNvSpPr txBox="1"/>
            <p:nvPr/>
          </p:nvSpPr>
          <p:spPr>
            <a:xfrm>
              <a:off x="4843667" y="909852"/>
              <a:ext cx="758400" cy="3468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800"/>
                <a:buFont typeface="Arial"/>
                <a:buNone/>
              </a:pPr>
              <a:r>
                <a:rPr lang="en" sz="1800" b="1" i="0" u="none" strike="noStrike" cap="none">
                  <a:solidFill>
                    <a:srgbClr val="858585"/>
                  </a:solidFill>
                  <a:latin typeface="Roboto"/>
                  <a:ea typeface="Roboto"/>
                  <a:cs typeface="Roboto"/>
                  <a:sym typeface="Roboto"/>
                </a:rPr>
                <a:t>2</a:t>
              </a:r>
              <a:endParaRPr sz="1900" b="1" i="0" u="none" strike="noStrike" cap="none">
                <a:solidFill>
                  <a:srgbClr val="858585"/>
                </a:solidFill>
                <a:latin typeface="Roboto"/>
                <a:ea typeface="Roboto"/>
                <a:cs typeface="Roboto"/>
                <a:sym typeface="Roboto"/>
              </a:endParaRPr>
            </a:p>
          </p:txBody>
        </p:sp>
      </p:grpSp>
      <p:grpSp>
        <p:nvGrpSpPr>
          <p:cNvPr id="1171" name="Google Shape;1171;g13b750fa28c_1_52"/>
          <p:cNvGrpSpPr/>
          <p:nvPr/>
        </p:nvGrpSpPr>
        <p:grpSpPr>
          <a:xfrm>
            <a:off x="3520547" y="3438450"/>
            <a:ext cx="3338775" cy="1311402"/>
            <a:chOff x="4732925" y="892856"/>
            <a:chExt cx="3338775" cy="1249668"/>
          </a:xfrm>
        </p:grpSpPr>
        <p:grpSp>
          <p:nvGrpSpPr>
            <p:cNvPr id="1172" name="Google Shape;1172;g13b750fa28c_1_52"/>
            <p:cNvGrpSpPr/>
            <p:nvPr/>
          </p:nvGrpSpPr>
          <p:grpSpPr>
            <a:xfrm>
              <a:off x="4732925" y="1142461"/>
              <a:ext cx="529800" cy="1000063"/>
              <a:chOff x="4318975" y="1084322"/>
              <a:chExt cx="529800" cy="592174"/>
            </a:xfrm>
          </p:grpSpPr>
          <p:sp>
            <p:nvSpPr>
              <p:cNvPr id="1173" name="Google Shape;1173;g13b750fa28c_1_52"/>
              <p:cNvSpPr/>
              <p:nvPr/>
            </p:nvSpPr>
            <p:spPr>
              <a:xfrm>
                <a:off x="4517129" y="1086096"/>
                <a:ext cx="133500" cy="590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74" name="Google Shape;1174;g13b750fa28c_1_52"/>
              <p:cNvCxnSpPr/>
              <p:nvPr/>
            </p:nvCxnSpPr>
            <p:spPr>
              <a:xfrm rot="10800000">
                <a:off x="4318975" y="1084322"/>
                <a:ext cx="529800" cy="0"/>
              </a:xfrm>
              <a:prstGeom prst="straightConnector1">
                <a:avLst/>
              </a:prstGeom>
              <a:noFill/>
              <a:ln w="9525" cap="flat" cmpd="sng">
                <a:solidFill>
                  <a:srgbClr val="C2C2C2"/>
                </a:solidFill>
                <a:prstDash val="solid"/>
                <a:round/>
                <a:headEnd type="none" w="sm" len="sm"/>
                <a:tailEnd type="none" w="sm" len="sm"/>
              </a:ln>
            </p:spPr>
          </p:cxnSp>
        </p:grpSp>
        <p:sp>
          <p:nvSpPr>
            <p:cNvPr id="1175" name="Google Shape;1175;g13b750fa28c_1_52"/>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700"/>
                <a:buFont typeface="Arial"/>
                <a:buNone/>
              </a:pPr>
              <a:endParaRPr sz="700" b="0" i="0" u="none" strike="noStrike" cap="none">
                <a:solidFill>
                  <a:srgbClr val="858585"/>
                </a:solidFill>
                <a:latin typeface="Roboto"/>
                <a:ea typeface="Roboto"/>
                <a:cs typeface="Roboto"/>
                <a:sym typeface="Roboto"/>
              </a:endParaRPr>
            </a:p>
          </p:txBody>
        </p:sp>
        <p:sp>
          <p:nvSpPr>
            <p:cNvPr id="1176" name="Google Shape;1176;g13b750fa28c_1_52"/>
            <p:cNvSpPr txBox="1"/>
            <p:nvPr/>
          </p:nvSpPr>
          <p:spPr>
            <a:xfrm>
              <a:off x="5262726" y="892856"/>
              <a:ext cx="330600" cy="3468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800"/>
                <a:buFont typeface="Arial"/>
                <a:buNone/>
              </a:pPr>
              <a:r>
                <a:rPr lang="en" sz="1800" b="1" i="0" u="none" strike="noStrike" cap="none">
                  <a:solidFill>
                    <a:srgbClr val="858585"/>
                  </a:solidFill>
                  <a:latin typeface="Roboto"/>
                  <a:ea typeface="Roboto"/>
                  <a:cs typeface="Roboto"/>
                  <a:sym typeface="Roboto"/>
                </a:rPr>
                <a:t>4</a:t>
              </a:r>
              <a:endParaRPr sz="1800" b="1" i="0" u="none" strike="noStrike" cap="none">
                <a:solidFill>
                  <a:srgbClr val="858585"/>
                </a:solidFill>
                <a:latin typeface="Roboto"/>
                <a:ea typeface="Roboto"/>
                <a:cs typeface="Roboto"/>
                <a:sym typeface="Roboto"/>
              </a:endParaRPr>
            </a:p>
          </p:txBody>
        </p:sp>
      </p:grpSp>
      <p:grpSp>
        <p:nvGrpSpPr>
          <p:cNvPr id="1177" name="Google Shape;1177;g13b750fa28c_1_52"/>
          <p:cNvGrpSpPr/>
          <p:nvPr/>
        </p:nvGrpSpPr>
        <p:grpSpPr>
          <a:xfrm>
            <a:off x="2765022" y="2443990"/>
            <a:ext cx="4385604" cy="1252438"/>
            <a:chOff x="3977400" y="946011"/>
            <a:chExt cx="4385604" cy="1193480"/>
          </a:xfrm>
        </p:grpSpPr>
        <p:grpSp>
          <p:nvGrpSpPr>
            <p:cNvPr id="1178" name="Google Shape;1178;g13b750fa28c_1_52"/>
            <p:cNvGrpSpPr/>
            <p:nvPr/>
          </p:nvGrpSpPr>
          <p:grpSpPr>
            <a:xfrm>
              <a:off x="4732925" y="1142461"/>
              <a:ext cx="529800" cy="997030"/>
              <a:chOff x="4318975" y="1084322"/>
              <a:chExt cx="529800" cy="590378"/>
            </a:xfrm>
          </p:grpSpPr>
          <p:sp>
            <p:nvSpPr>
              <p:cNvPr id="1179" name="Google Shape;1179;g13b750fa28c_1_52"/>
              <p:cNvSpPr/>
              <p:nvPr/>
            </p:nvSpPr>
            <p:spPr>
              <a:xfrm>
                <a:off x="4517125" y="1086100"/>
                <a:ext cx="133500" cy="588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80" name="Google Shape;1180;g13b750fa28c_1_52"/>
              <p:cNvCxnSpPr/>
              <p:nvPr/>
            </p:nvCxnSpPr>
            <p:spPr>
              <a:xfrm rot="10800000">
                <a:off x="4318975" y="1084322"/>
                <a:ext cx="529800" cy="0"/>
              </a:xfrm>
              <a:prstGeom prst="straightConnector1">
                <a:avLst/>
              </a:prstGeom>
              <a:noFill/>
              <a:ln w="9525" cap="flat" cmpd="sng">
                <a:solidFill>
                  <a:srgbClr val="C2C2C2"/>
                </a:solidFill>
                <a:prstDash val="solid"/>
                <a:round/>
                <a:headEnd type="none" w="sm" len="sm"/>
                <a:tailEnd type="none" w="sm" len="sm"/>
              </a:ln>
            </p:spPr>
          </p:cxnSp>
        </p:grpSp>
        <p:sp>
          <p:nvSpPr>
            <p:cNvPr id="1181" name="Google Shape;1181;g13b750fa28c_1_52"/>
            <p:cNvSpPr txBox="1"/>
            <p:nvPr/>
          </p:nvSpPr>
          <p:spPr>
            <a:xfrm>
              <a:off x="5343504" y="946011"/>
              <a:ext cx="3019500" cy="27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2500" b="1" i="0" u="none" strike="noStrike" cap="none">
                  <a:solidFill>
                    <a:schemeClr val="accent1"/>
                  </a:solidFill>
                  <a:latin typeface="Roboto"/>
                  <a:ea typeface="Roboto"/>
                  <a:cs typeface="Roboto"/>
                  <a:sym typeface="Roboto"/>
                </a:rPr>
                <a:t>Looking Forward</a:t>
              </a:r>
              <a:endParaRPr sz="2300" b="1" i="0" u="none" strike="noStrike" cap="none">
                <a:solidFill>
                  <a:srgbClr val="858585"/>
                </a:solidFill>
                <a:latin typeface="Roboto"/>
                <a:ea typeface="Roboto"/>
                <a:cs typeface="Roboto"/>
                <a:sym typeface="Roboto"/>
              </a:endParaRPr>
            </a:p>
          </p:txBody>
        </p:sp>
        <p:sp>
          <p:nvSpPr>
            <p:cNvPr id="1182" name="Google Shape;1182;g13b750fa28c_1_52"/>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700"/>
                <a:buFont typeface="Arial"/>
                <a:buNone/>
              </a:pPr>
              <a:endParaRPr sz="700" b="0" i="0" u="none" strike="noStrike" cap="none">
                <a:solidFill>
                  <a:srgbClr val="858585"/>
                </a:solidFill>
                <a:latin typeface="Roboto"/>
                <a:ea typeface="Roboto"/>
                <a:cs typeface="Roboto"/>
                <a:sym typeface="Roboto"/>
              </a:endParaRPr>
            </a:p>
          </p:txBody>
        </p:sp>
        <p:sp>
          <p:nvSpPr>
            <p:cNvPr id="1183" name="Google Shape;1183;g13b750fa28c_1_52"/>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1"/>
                </a:buClr>
                <a:buSzPts val="1800"/>
                <a:buFont typeface="Arial"/>
                <a:buNone/>
              </a:pPr>
              <a:r>
                <a:rPr lang="en" sz="1800" b="1" i="0" u="none" strike="noStrike" cap="none">
                  <a:solidFill>
                    <a:schemeClr val="accent1"/>
                  </a:solidFill>
                  <a:latin typeface="Roboto"/>
                  <a:ea typeface="Roboto"/>
                  <a:cs typeface="Roboto"/>
                  <a:sym typeface="Roboto"/>
                </a:rPr>
                <a:t>3</a:t>
              </a:r>
              <a:endParaRPr sz="1400" b="0" i="0" u="none" strike="noStrike" cap="none">
                <a:solidFill>
                  <a:srgbClr val="000000"/>
                </a:solidFill>
                <a:latin typeface="Arial"/>
                <a:ea typeface="Arial"/>
                <a:cs typeface="Arial"/>
                <a:sym typeface="Arial"/>
              </a:endParaRPr>
            </a:p>
          </p:txBody>
        </p:sp>
      </p:grpSp>
      <p:grpSp>
        <p:nvGrpSpPr>
          <p:cNvPr id="1184" name="Google Shape;1184;g13b750fa28c_1_52"/>
          <p:cNvGrpSpPr/>
          <p:nvPr/>
        </p:nvGrpSpPr>
        <p:grpSpPr>
          <a:xfrm>
            <a:off x="3520546" y="344985"/>
            <a:ext cx="3338775" cy="1252543"/>
            <a:chOff x="4732925" y="946003"/>
            <a:chExt cx="3338775" cy="1193580"/>
          </a:xfrm>
        </p:grpSpPr>
        <p:grpSp>
          <p:nvGrpSpPr>
            <p:cNvPr id="1185" name="Google Shape;1185;g13b750fa28c_1_52"/>
            <p:cNvGrpSpPr/>
            <p:nvPr/>
          </p:nvGrpSpPr>
          <p:grpSpPr>
            <a:xfrm>
              <a:off x="4732925" y="1140987"/>
              <a:ext cx="529800" cy="998596"/>
              <a:chOff x="4318975" y="1083450"/>
              <a:chExt cx="529800" cy="591305"/>
            </a:xfrm>
          </p:grpSpPr>
          <p:sp>
            <p:nvSpPr>
              <p:cNvPr id="1186" name="Google Shape;1186;g13b750fa28c_1_52"/>
              <p:cNvSpPr/>
              <p:nvPr/>
            </p:nvSpPr>
            <p:spPr>
              <a:xfrm>
                <a:off x="4517129" y="1083455"/>
                <a:ext cx="133500" cy="59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cxnSp>
            <p:nvCxnSpPr>
              <p:cNvPr id="1187" name="Google Shape;1187;g13b750fa28c_1_52"/>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sp>
          <p:nvSpPr>
            <p:cNvPr id="1188" name="Google Shape;1188;g13b750fa28c_1_52"/>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2500" b="1" i="0" u="none" strike="noStrike" cap="none">
                  <a:solidFill>
                    <a:schemeClr val="accent1"/>
                  </a:solidFill>
                  <a:latin typeface="Roboto"/>
                  <a:ea typeface="Roboto"/>
                  <a:cs typeface="Roboto"/>
                  <a:sym typeface="Roboto"/>
                </a:rPr>
                <a:t>Industry Analysis</a:t>
              </a:r>
              <a:r>
                <a:rPr lang="en" sz="1600" b="1" i="0" u="none" strike="noStrike" cap="none">
                  <a:solidFill>
                    <a:schemeClr val="accent1"/>
                  </a:solidFill>
                  <a:latin typeface="Roboto"/>
                  <a:ea typeface="Roboto"/>
                  <a:cs typeface="Roboto"/>
                  <a:sym typeface="Roboto"/>
                </a:rPr>
                <a:t> </a:t>
              </a:r>
              <a:endParaRPr sz="1600" b="1" i="0" u="none" strike="noStrike" cap="none">
                <a:solidFill>
                  <a:schemeClr val="accent1"/>
                </a:solidFill>
                <a:latin typeface="Roboto"/>
                <a:ea typeface="Roboto"/>
                <a:cs typeface="Roboto"/>
                <a:sym typeface="Roboto"/>
              </a:endParaRPr>
            </a:p>
          </p:txBody>
        </p:sp>
        <p:sp>
          <p:nvSpPr>
            <p:cNvPr id="1189" name="Google Shape;1189;g13b750fa28c_1_52"/>
            <p:cNvSpPr txBox="1"/>
            <p:nvPr/>
          </p:nvSpPr>
          <p:spPr>
            <a:xfrm>
              <a:off x="5331325" y="1223748"/>
              <a:ext cx="2728200" cy="41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700"/>
                <a:buFont typeface="Arial"/>
                <a:buNone/>
              </a:pPr>
              <a:r>
                <a:rPr lang="en" sz="700" b="0" i="0" u="none" strike="noStrike" cap="none">
                  <a:solidFill>
                    <a:srgbClr val="840D35"/>
                  </a:solidFill>
                  <a:latin typeface="Roboto"/>
                  <a:ea typeface="Roboto"/>
                  <a:cs typeface="Roboto"/>
                  <a:sym typeface="Roboto"/>
                </a:rPr>
                <a:t>	</a:t>
              </a:r>
              <a:endParaRPr sz="700" b="0" i="0" u="none" strike="noStrike" cap="none">
                <a:solidFill>
                  <a:srgbClr val="840D35"/>
                </a:solidFill>
                <a:latin typeface="Roboto"/>
                <a:ea typeface="Roboto"/>
                <a:cs typeface="Roboto"/>
                <a:sym typeface="Roboto"/>
              </a:endParaRPr>
            </a:p>
          </p:txBody>
        </p:sp>
      </p:grpSp>
      <p:sp>
        <p:nvSpPr>
          <p:cNvPr id="1190" name="Google Shape;1190;g13b750fa28c_1_52"/>
          <p:cNvSpPr txBox="1"/>
          <p:nvPr/>
        </p:nvSpPr>
        <p:spPr>
          <a:xfrm>
            <a:off x="3180075" y="333475"/>
            <a:ext cx="255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1"/>
                </a:solidFill>
                <a:latin typeface="Roboto"/>
                <a:ea typeface="Roboto"/>
                <a:cs typeface="Roboto"/>
                <a:sym typeface="Roboto"/>
              </a:rPr>
              <a:t>1</a:t>
            </a:r>
            <a:endParaRPr sz="1700" b="1" i="0" u="none" strike="noStrike" cap="none">
              <a:solidFill>
                <a:srgbClr val="000000"/>
              </a:solidFill>
              <a:latin typeface="Open Sans"/>
              <a:ea typeface="Open Sans"/>
              <a:cs typeface="Open Sans"/>
              <a:sym typeface="Open Sans"/>
            </a:endParaRPr>
          </a:p>
        </p:txBody>
      </p:sp>
      <p:pic>
        <p:nvPicPr>
          <p:cNvPr id="1191" name="Google Shape;1191;g13b750fa28c_1_52"/>
          <p:cNvPicPr preferRelativeResize="0"/>
          <p:nvPr/>
        </p:nvPicPr>
        <p:blipFill rotWithShape="1">
          <a:blip r:embed="rId3">
            <a:alphaModFix/>
          </a:blip>
          <a:srcRect/>
          <a:stretch/>
        </p:blipFill>
        <p:spPr>
          <a:xfrm>
            <a:off x="253775" y="1815375"/>
            <a:ext cx="690725" cy="690725"/>
          </a:xfrm>
          <a:prstGeom prst="rect">
            <a:avLst/>
          </a:prstGeom>
          <a:noFill/>
          <a:ln>
            <a:noFill/>
          </a:ln>
        </p:spPr>
      </p:pic>
      <p:pic>
        <p:nvPicPr>
          <p:cNvPr id="1192" name="Google Shape;1192;g13b750fa28c_1_52"/>
          <p:cNvPicPr preferRelativeResize="0"/>
          <p:nvPr/>
        </p:nvPicPr>
        <p:blipFill rotWithShape="1">
          <a:blip r:embed="rId4">
            <a:alphaModFix/>
          </a:blip>
          <a:srcRect/>
          <a:stretch/>
        </p:blipFill>
        <p:spPr>
          <a:xfrm>
            <a:off x="5368725" y="958825"/>
            <a:ext cx="799050" cy="799050"/>
          </a:xfrm>
          <a:prstGeom prst="rect">
            <a:avLst/>
          </a:prstGeom>
          <a:noFill/>
          <a:ln>
            <a:noFill/>
          </a:ln>
        </p:spPr>
      </p:pic>
      <p:pic>
        <p:nvPicPr>
          <p:cNvPr id="1193" name="Google Shape;1193;g13b750fa28c_1_52"/>
          <p:cNvPicPr preferRelativeResize="0"/>
          <p:nvPr/>
        </p:nvPicPr>
        <p:blipFill rotWithShape="1">
          <a:blip r:embed="rId5">
            <a:alphaModFix/>
          </a:blip>
          <a:srcRect/>
          <a:stretch/>
        </p:blipFill>
        <p:spPr>
          <a:xfrm>
            <a:off x="1783150" y="3918950"/>
            <a:ext cx="603150" cy="603150"/>
          </a:xfrm>
          <a:prstGeom prst="rect">
            <a:avLst/>
          </a:prstGeom>
          <a:noFill/>
          <a:ln>
            <a:noFill/>
          </a:ln>
        </p:spPr>
      </p:pic>
      <p:sp>
        <p:nvSpPr>
          <p:cNvPr id="1194" name="Google Shape;1194;g13b750fa28c_1_52"/>
          <p:cNvSpPr txBox="1"/>
          <p:nvPr/>
        </p:nvSpPr>
        <p:spPr>
          <a:xfrm>
            <a:off x="944500" y="3134100"/>
            <a:ext cx="25722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rgbClr val="858585"/>
                </a:solidFill>
                <a:latin typeface="Roboto"/>
                <a:ea typeface="Roboto"/>
                <a:cs typeface="Roboto"/>
                <a:sym typeface="Roboto"/>
              </a:rPr>
              <a:t>Key Takeaways</a:t>
            </a:r>
            <a:endParaRPr sz="2100" b="0" i="0" u="none" strike="noStrike" cap="none">
              <a:solidFill>
                <a:srgbClr val="000000"/>
              </a:solidFill>
              <a:latin typeface="Open Sans"/>
              <a:ea typeface="Open Sans"/>
              <a:cs typeface="Open Sans"/>
              <a:sym typeface="Open Sans"/>
            </a:endParaRPr>
          </a:p>
        </p:txBody>
      </p:sp>
      <p:pic>
        <p:nvPicPr>
          <p:cNvPr id="1195" name="Google Shape;1195;g13b750fa28c_1_52"/>
          <p:cNvPicPr preferRelativeResize="0"/>
          <p:nvPr/>
        </p:nvPicPr>
        <p:blipFill rotWithShape="1">
          <a:blip r:embed="rId6">
            <a:alphaModFix/>
          </a:blip>
          <a:srcRect/>
          <a:stretch/>
        </p:blipFill>
        <p:spPr>
          <a:xfrm>
            <a:off x="6629413" y="3073425"/>
            <a:ext cx="690725" cy="690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g13b6b7d8cf2_8_31"/>
          <p:cNvSpPr txBox="1">
            <a:spLocks noGrp="1"/>
          </p:cNvSpPr>
          <p:nvPr>
            <p:ph type="subTitle" idx="2"/>
          </p:nvPr>
        </p:nvSpPr>
        <p:spPr>
          <a:xfrm>
            <a:off x="143725" y="1054425"/>
            <a:ext cx="8218800" cy="385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00" i="1">
                <a:solidFill>
                  <a:schemeClr val="dk1"/>
                </a:solidFill>
                <a:latin typeface="Arial"/>
                <a:ea typeface="Arial"/>
                <a:cs typeface="Arial"/>
                <a:sym typeface="Arial"/>
              </a:rPr>
              <a:t>Marketing, O. (2014, August 8). Culture as competitive advantage for marketers. Forbes. Retrieved June 30, 2022, from www.forbes.com/sites/onmarketing</a:t>
            </a:r>
            <a:endParaRPr sz="1000" i="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000" i="1">
                <a:solidFill>
                  <a:schemeClr val="dk1"/>
                </a:solidFill>
                <a:latin typeface="Arial"/>
                <a:ea typeface="Arial"/>
                <a:cs typeface="Arial"/>
                <a:sym typeface="Arial"/>
              </a:rPr>
              <a:t>McCormick, K. (2022, June 22). 12 ways to effectively promote a new product or service. WordStream. Retrieved July 6, 2022, from https://www.wordstream.com/blog/ws/2020/07/29/how-to-promote-a-product </a:t>
            </a:r>
            <a:endParaRPr sz="1000" i="1">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000" i="1">
                <a:solidFill>
                  <a:schemeClr val="dk1"/>
                </a:solidFill>
                <a:latin typeface="Arial"/>
                <a:ea typeface="Arial"/>
                <a:cs typeface="Arial"/>
                <a:sym typeface="Arial"/>
              </a:rPr>
              <a:t>Milanov, M. (2021, June 25). Biggest trade fairs - the food industry. Fair Point GmbH. Retrieved July 6, 2022, from https://www.fair-point.com/blog/biggest-trade-fairs-the-food-industry-part</a:t>
            </a:r>
            <a:endParaRPr sz="1000" i="1">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1000" i="1">
                <a:solidFill>
                  <a:schemeClr val="dk1"/>
                </a:solidFill>
                <a:latin typeface="Arial"/>
                <a:ea typeface="Arial"/>
                <a:cs typeface="Arial"/>
                <a:sym typeface="Arial"/>
              </a:rPr>
              <a:t>Symphony RetailAI. (2020, June 30). Symphony retailai included in Overview report by top independent research firm on customer analytics providers. GlobeNewswire News Room. Retrieved June 30, 2022, from </a:t>
            </a:r>
            <a:r>
              <a:rPr lang="en" sz="1000" i="1"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https://www.globenewswire.com/en/news-release</a:t>
            </a:r>
            <a:endParaRPr sz="1000" i="1">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1000" i="1">
                <a:solidFill>
                  <a:schemeClr val="dk1"/>
                </a:solidFill>
                <a:latin typeface="Arial"/>
                <a:ea typeface="Arial"/>
                <a:cs typeface="Arial"/>
                <a:sym typeface="Arial"/>
              </a:rPr>
              <a:t>Travel, W. (2022, March 2). Expo 2020 tickets: Price, offers, &amp; more *updated 2 March 2022*. Wego Travel Blog. Retrieved July 6, 2022,https://blog.wego.com/expo-2020-dubai-tickets/#:~:text=Premium%20Experience%20SE%201%2DDay%20Ticket,-The%20premium%20experience&amp;text=The%20price%20for%20adults%20(18,AED%20275%20(USD%2074.87). </a:t>
            </a:r>
            <a:endParaRPr sz="1000" i="1">
              <a:solidFill>
                <a:schemeClr val="dk1"/>
              </a:solidFill>
              <a:latin typeface="Arial"/>
              <a:ea typeface="Arial"/>
              <a:cs typeface="Arial"/>
              <a:sym typeface="Arial"/>
            </a:endParaRPr>
          </a:p>
          <a:p>
            <a:pPr marL="0" lvl="0" indent="0" algn="l" rtl="0">
              <a:lnSpc>
                <a:spcPct val="115000"/>
              </a:lnSpc>
              <a:spcBef>
                <a:spcPts val="1200"/>
              </a:spcBef>
              <a:spcAft>
                <a:spcPts val="0"/>
              </a:spcAft>
              <a:buSzPts val="1100"/>
              <a:buNone/>
            </a:pPr>
            <a:r>
              <a:rPr lang="en" sz="1000" i="1">
                <a:solidFill>
                  <a:schemeClr val="dk1"/>
                </a:solidFill>
                <a:latin typeface="Arial"/>
                <a:ea typeface="Arial"/>
                <a:cs typeface="Arial"/>
                <a:sym typeface="Arial"/>
              </a:rPr>
              <a:t>What will it cost to participate in an exhibition? Expo Display Service. (2020, March 3). Retrieved July 6, 2022, https://www.expodisplayservice.com/cost-participate-exhibition/ </a:t>
            </a:r>
            <a:endParaRPr sz="1000" i="1">
              <a:solidFill>
                <a:schemeClr val="dk1"/>
              </a:solidFill>
              <a:latin typeface="Arial"/>
              <a:ea typeface="Arial"/>
              <a:cs typeface="Arial"/>
              <a:sym typeface="Arial"/>
            </a:endParaRPr>
          </a:p>
          <a:p>
            <a:pPr marL="0" lvl="0" indent="0" algn="l" rtl="0">
              <a:lnSpc>
                <a:spcPct val="115000"/>
              </a:lnSpc>
              <a:spcBef>
                <a:spcPts val="1200"/>
              </a:spcBef>
              <a:spcAft>
                <a:spcPts val="1200"/>
              </a:spcAft>
              <a:buSzPts val="1100"/>
              <a:buNone/>
            </a:pPr>
            <a:endParaRPr sz="1000" i="1">
              <a:solidFill>
                <a:schemeClr val="dk1"/>
              </a:solidFill>
              <a:latin typeface="Arial"/>
              <a:ea typeface="Arial"/>
              <a:cs typeface="Arial"/>
              <a:sym typeface="Arial"/>
            </a:endParaRPr>
          </a:p>
        </p:txBody>
      </p:sp>
      <p:sp>
        <p:nvSpPr>
          <p:cNvPr id="1717" name="Google Shape;1717;g13b6b7d8cf2_8_31"/>
          <p:cNvSpPr txBox="1">
            <a:spLocks noGrp="1"/>
          </p:cNvSpPr>
          <p:nvPr>
            <p:ph type="title"/>
          </p:nvPr>
        </p:nvSpPr>
        <p:spPr>
          <a:xfrm>
            <a:off x="401125" y="730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SOURCES</a:t>
            </a:r>
            <a:endParaRPr/>
          </a:p>
        </p:txBody>
      </p:sp>
      <p:sp>
        <p:nvSpPr>
          <p:cNvPr id="1718" name="Google Shape;1718;g13b6b7d8cf2_8_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pic>
        <p:nvPicPr>
          <p:cNvPr id="1723" name="Google Shape;1723;p23"/>
          <p:cNvPicPr preferRelativeResize="0"/>
          <p:nvPr/>
        </p:nvPicPr>
        <p:blipFill rotWithShape="1">
          <a:blip r:embed="rId3">
            <a:alphaModFix/>
          </a:blip>
          <a:srcRect r="8465"/>
          <a:stretch/>
        </p:blipFill>
        <p:spPr>
          <a:xfrm>
            <a:off x="5023525" y="1068750"/>
            <a:ext cx="4120476" cy="3006000"/>
          </a:xfrm>
          <a:prstGeom prst="rect">
            <a:avLst/>
          </a:prstGeom>
          <a:noFill/>
          <a:ln>
            <a:noFill/>
          </a:ln>
        </p:spPr>
      </p:pic>
      <p:sp>
        <p:nvSpPr>
          <p:cNvPr id="1724" name="Google Shape;1724;p23"/>
          <p:cNvSpPr/>
          <p:nvPr/>
        </p:nvSpPr>
        <p:spPr>
          <a:xfrm>
            <a:off x="4419600" y="1068750"/>
            <a:ext cx="2779200" cy="3006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23"/>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23"/>
          <p:cNvSpPr txBox="1">
            <a:spLocks noGrp="1"/>
          </p:cNvSpPr>
          <p:nvPr>
            <p:ph type="title"/>
          </p:nvPr>
        </p:nvSpPr>
        <p:spPr>
          <a:xfrm>
            <a:off x="720000" y="2329825"/>
            <a:ext cx="3228600" cy="104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4000"/>
              <a:t>Appendices</a:t>
            </a:r>
            <a:endParaRPr sz="4000"/>
          </a:p>
        </p:txBody>
      </p:sp>
      <p:sp>
        <p:nvSpPr>
          <p:cNvPr id="1727" name="Google Shape;1727;p23"/>
          <p:cNvSpPr txBox="1">
            <a:spLocks noGrp="1"/>
          </p:cNvSpPr>
          <p:nvPr>
            <p:ph type="title" idx="2"/>
          </p:nvPr>
        </p:nvSpPr>
        <p:spPr>
          <a:xfrm>
            <a:off x="3369625" y="801450"/>
            <a:ext cx="2325600" cy="1790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0"/>
              <a:buNone/>
            </a:pPr>
            <a:r>
              <a:rPr lang="en"/>
              <a:t>04</a:t>
            </a:r>
            <a:endParaRPr/>
          </a:p>
        </p:txBody>
      </p:sp>
      <p:grpSp>
        <p:nvGrpSpPr>
          <p:cNvPr id="1728" name="Google Shape;1728;p23"/>
          <p:cNvGrpSpPr/>
          <p:nvPr/>
        </p:nvGrpSpPr>
        <p:grpSpPr>
          <a:xfrm>
            <a:off x="5923861" y="1725294"/>
            <a:ext cx="312682" cy="1748105"/>
            <a:chOff x="8954936" y="1923919"/>
            <a:chExt cx="312682" cy="1748105"/>
          </a:xfrm>
        </p:grpSpPr>
        <p:sp>
          <p:nvSpPr>
            <p:cNvPr id="1729" name="Google Shape;1729;p23"/>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23"/>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23"/>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23"/>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23"/>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23"/>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23"/>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23"/>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23"/>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23"/>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23"/>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23"/>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23"/>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23"/>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23"/>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23"/>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23"/>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23"/>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23"/>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23"/>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23"/>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23"/>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23"/>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23"/>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3" name="Google Shape;1753;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24"/>
          <p:cNvSpPr txBox="1">
            <a:spLocks noGrp="1"/>
          </p:cNvSpPr>
          <p:nvPr>
            <p:ph type="title"/>
          </p:nvPr>
        </p:nvSpPr>
        <p:spPr>
          <a:xfrm>
            <a:off x="249950" y="42387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SWOT Analysis</a:t>
            </a:r>
            <a:endParaRPr/>
          </a:p>
        </p:txBody>
      </p:sp>
      <p:sp>
        <p:nvSpPr>
          <p:cNvPr id="1759" name="Google Shape;1759;p24"/>
          <p:cNvSpPr/>
          <p:nvPr/>
        </p:nvSpPr>
        <p:spPr>
          <a:xfrm>
            <a:off x="362575" y="1101225"/>
            <a:ext cx="3209700" cy="18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24"/>
          <p:cNvSpPr/>
          <p:nvPr/>
        </p:nvSpPr>
        <p:spPr>
          <a:xfrm>
            <a:off x="362575" y="3032275"/>
            <a:ext cx="3209700" cy="18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24"/>
          <p:cNvSpPr/>
          <p:nvPr/>
        </p:nvSpPr>
        <p:spPr>
          <a:xfrm>
            <a:off x="3764975" y="3032275"/>
            <a:ext cx="3209700" cy="18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24"/>
          <p:cNvSpPr/>
          <p:nvPr/>
        </p:nvSpPr>
        <p:spPr>
          <a:xfrm>
            <a:off x="3764975" y="1101225"/>
            <a:ext cx="3209700" cy="18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24"/>
          <p:cNvSpPr txBox="1"/>
          <p:nvPr/>
        </p:nvSpPr>
        <p:spPr>
          <a:xfrm>
            <a:off x="362575" y="996575"/>
            <a:ext cx="309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Open Sans"/>
                <a:ea typeface="Open Sans"/>
                <a:cs typeface="Open Sans"/>
                <a:sym typeface="Open Sans"/>
              </a:rPr>
              <a:t>S</a:t>
            </a:r>
            <a:endParaRPr sz="2200" b="1" i="0" u="none" strike="noStrike" cap="none">
              <a:solidFill>
                <a:srgbClr val="000000"/>
              </a:solidFill>
              <a:latin typeface="Open Sans"/>
              <a:ea typeface="Open Sans"/>
              <a:cs typeface="Open Sans"/>
              <a:sym typeface="Open Sans"/>
            </a:endParaRPr>
          </a:p>
        </p:txBody>
      </p:sp>
      <p:sp>
        <p:nvSpPr>
          <p:cNvPr id="1764" name="Google Shape;1764;p24"/>
          <p:cNvSpPr txBox="1"/>
          <p:nvPr/>
        </p:nvSpPr>
        <p:spPr>
          <a:xfrm>
            <a:off x="3711250" y="996575"/>
            <a:ext cx="5055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Open Sans"/>
                <a:ea typeface="Open Sans"/>
                <a:cs typeface="Open Sans"/>
                <a:sym typeface="Open Sans"/>
              </a:rPr>
              <a:t>W</a:t>
            </a:r>
            <a:endParaRPr sz="2200" b="1" i="0" u="none" strike="noStrike" cap="none">
              <a:solidFill>
                <a:srgbClr val="000000"/>
              </a:solidFill>
              <a:latin typeface="Open Sans"/>
              <a:ea typeface="Open Sans"/>
              <a:cs typeface="Open Sans"/>
              <a:sym typeface="Open Sans"/>
            </a:endParaRPr>
          </a:p>
        </p:txBody>
      </p:sp>
      <p:sp>
        <p:nvSpPr>
          <p:cNvPr id="1765" name="Google Shape;1765;p24"/>
          <p:cNvSpPr txBox="1"/>
          <p:nvPr/>
        </p:nvSpPr>
        <p:spPr>
          <a:xfrm>
            <a:off x="308750" y="2927625"/>
            <a:ext cx="3090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Open Sans"/>
                <a:ea typeface="Open Sans"/>
                <a:cs typeface="Open Sans"/>
                <a:sym typeface="Open Sans"/>
              </a:rPr>
              <a:t>O</a:t>
            </a:r>
            <a:endParaRPr sz="2200" b="1" i="0" u="none" strike="noStrike" cap="none">
              <a:solidFill>
                <a:srgbClr val="000000"/>
              </a:solidFill>
              <a:latin typeface="Open Sans"/>
              <a:ea typeface="Open Sans"/>
              <a:cs typeface="Open Sans"/>
              <a:sym typeface="Open Sans"/>
            </a:endParaRPr>
          </a:p>
        </p:txBody>
      </p:sp>
      <p:sp>
        <p:nvSpPr>
          <p:cNvPr id="1766" name="Google Shape;1766;p24"/>
          <p:cNvSpPr txBox="1"/>
          <p:nvPr/>
        </p:nvSpPr>
        <p:spPr>
          <a:xfrm>
            <a:off x="3711250" y="2927625"/>
            <a:ext cx="2103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000000"/>
                </a:solidFill>
                <a:latin typeface="Open Sans"/>
                <a:ea typeface="Open Sans"/>
                <a:cs typeface="Open Sans"/>
                <a:sym typeface="Open Sans"/>
              </a:rPr>
              <a:t>T</a:t>
            </a:r>
            <a:endParaRPr sz="2200" b="1" i="0" u="none" strike="noStrike" cap="none">
              <a:solidFill>
                <a:srgbClr val="000000"/>
              </a:solidFill>
              <a:latin typeface="Open Sans"/>
              <a:ea typeface="Open Sans"/>
              <a:cs typeface="Open Sans"/>
              <a:sym typeface="Open Sans"/>
            </a:endParaRPr>
          </a:p>
        </p:txBody>
      </p:sp>
      <p:sp>
        <p:nvSpPr>
          <p:cNvPr id="1767" name="Google Shape;1767;p24"/>
          <p:cNvSpPr txBox="1"/>
          <p:nvPr/>
        </p:nvSpPr>
        <p:spPr>
          <a:xfrm>
            <a:off x="436525" y="1162125"/>
            <a:ext cx="3061800" cy="17655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Only company in Italy designated to have an internal certified authorisation for customs clearance. </a:t>
            </a:r>
            <a:endParaRPr sz="1300" b="1"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Quality control department for both raw materials and components.</a:t>
            </a:r>
            <a:endParaRPr sz="1300" b="1" i="0" u="none" strike="noStrike" cap="none">
              <a:solidFill>
                <a:schemeClr val="dk1"/>
              </a:solidFill>
              <a:latin typeface="Arial"/>
              <a:ea typeface="Arial"/>
              <a:cs typeface="Arial"/>
              <a:sym typeface="Arial"/>
            </a:endParaRPr>
          </a:p>
        </p:txBody>
      </p:sp>
      <p:sp>
        <p:nvSpPr>
          <p:cNvPr id="1768" name="Google Shape;1768;p24"/>
          <p:cNvSpPr txBox="1"/>
          <p:nvPr/>
        </p:nvSpPr>
        <p:spPr>
          <a:xfrm>
            <a:off x="4060525" y="1317088"/>
            <a:ext cx="2752800" cy="1305300"/>
          </a:xfrm>
          <a:prstGeom prst="rect">
            <a:avLst/>
          </a:prstGeom>
          <a:noFill/>
          <a:ln>
            <a:noFill/>
          </a:ln>
        </p:spPr>
        <p:txBody>
          <a:bodyPr spcFirstLastPara="1" wrap="square" lIns="91425" tIns="91425" rIns="91425" bIns="91425" anchor="t" anchorCtr="0">
            <a:spAutoFit/>
          </a:bodyPr>
          <a:lstStyle/>
          <a:p>
            <a:pPr marL="457200" marR="0" lvl="0" indent="-311150" algn="just"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High Costs</a:t>
            </a:r>
            <a:endParaRPr sz="1300" b="1"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It is difficult to implement this sophisticated system and provide it to retaliators</a:t>
            </a:r>
            <a:endParaRPr sz="1300" b="1" i="0" u="none" strike="noStrike" cap="none">
              <a:solidFill>
                <a:schemeClr val="dk1"/>
              </a:solidFill>
              <a:latin typeface="Arial"/>
              <a:ea typeface="Arial"/>
              <a:cs typeface="Arial"/>
              <a:sym typeface="Arial"/>
            </a:endParaRPr>
          </a:p>
        </p:txBody>
      </p:sp>
      <p:sp>
        <p:nvSpPr>
          <p:cNvPr id="1769" name="Google Shape;1769;p24"/>
          <p:cNvSpPr txBox="1"/>
          <p:nvPr/>
        </p:nvSpPr>
        <p:spPr>
          <a:xfrm>
            <a:off x="819200" y="3093175"/>
            <a:ext cx="2511300" cy="1765500"/>
          </a:xfrm>
          <a:prstGeom prst="rect">
            <a:avLst/>
          </a:prstGeom>
          <a:noFill/>
          <a:ln>
            <a:noFill/>
          </a:ln>
        </p:spPr>
        <p:txBody>
          <a:bodyPr spcFirstLastPara="1" wrap="square" lIns="91425" tIns="91425" rIns="91425" bIns="91425" anchor="t" anchorCtr="0">
            <a:spAutoFit/>
          </a:bodyPr>
          <a:lstStyle/>
          <a:p>
            <a:pPr marL="457200" marR="0" lvl="0" indent="-311150" algn="just"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Increasing collaboration with retail stores</a:t>
            </a:r>
            <a:endParaRPr sz="1300" b="1"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The shelf management app helps to better manage the company field sales team</a:t>
            </a:r>
            <a:endParaRPr sz="1300" b="1" i="0" u="none" strike="noStrike" cap="none">
              <a:solidFill>
                <a:schemeClr val="dk1"/>
              </a:solidFill>
              <a:latin typeface="Arial"/>
              <a:ea typeface="Arial"/>
              <a:cs typeface="Arial"/>
              <a:sym typeface="Arial"/>
            </a:endParaRPr>
          </a:p>
        </p:txBody>
      </p:sp>
      <p:sp>
        <p:nvSpPr>
          <p:cNvPr id="1770" name="Google Shape;1770;p24"/>
          <p:cNvSpPr txBox="1"/>
          <p:nvPr/>
        </p:nvSpPr>
        <p:spPr>
          <a:xfrm>
            <a:off x="4203425" y="3276800"/>
            <a:ext cx="2323200" cy="8451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Inability to reach some retailers</a:t>
            </a:r>
            <a:endParaRPr sz="1300" b="1" i="0" u="none" strike="noStrike" cap="none">
              <a:solidFill>
                <a:schemeClr val="dk1"/>
              </a:solidFill>
              <a:latin typeface="Arial"/>
              <a:ea typeface="Arial"/>
              <a:cs typeface="Arial"/>
              <a:sym typeface="Arial"/>
            </a:endParaRPr>
          </a:p>
          <a:p>
            <a:pPr marL="457200" marR="0" lvl="0" indent="-311150" algn="l" rtl="0">
              <a:lnSpc>
                <a:spcPct val="115000"/>
              </a:lnSpc>
              <a:spcBef>
                <a:spcPts val="0"/>
              </a:spcBef>
              <a:spcAft>
                <a:spcPts val="0"/>
              </a:spcAft>
              <a:buClr>
                <a:schemeClr val="dk1"/>
              </a:buClr>
              <a:buSzPts val="1300"/>
              <a:buFont typeface="Arial"/>
              <a:buChar char="●"/>
            </a:pPr>
            <a:r>
              <a:rPr lang="en" sz="1300" b="1" i="0" u="none" strike="noStrike" cap="none">
                <a:solidFill>
                  <a:schemeClr val="dk1"/>
                </a:solidFill>
                <a:latin typeface="Arial"/>
                <a:ea typeface="Arial"/>
                <a:cs typeface="Arial"/>
                <a:sym typeface="Arial"/>
              </a:rPr>
              <a:t>Bureaucracy</a:t>
            </a:r>
            <a:endParaRPr sz="1300" b="1" i="0" u="none" strike="noStrike" cap="none">
              <a:solidFill>
                <a:schemeClr val="dk1"/>
              </a:solidFill>
              <a:latin typeface="Arial"/>
              <a:ea typeface="Arial"/>
              <a:cs typeface="Arial"/>
              <a:sym typeface="Arial"/>
            </a:endParaRPr>
          </a:p>
        </p:txBody>
      </p:sp>
      <p:sp>
        <p:nvSpPr>
          <p:cNvPr id="1771" name="Google Shape;1771;p24"/>
          <p:cNvSpPr txBox="1"/>
          <p:nvPr/>
        </p:nvSpPr>
        <p:spPr>
          <a:xfrm>
            <a:off x="362575" y="76875"/>
            <a:ext cx="162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pen Sans"/>
                <a:ea typeface="Open Sans"/>
                <a:cs typeface="Open Sans"/>
                <a:sym typeface="Open Sans"/>
              </a:rPr>
              <a:t>Appendix A</a:t>
            </a:r>
            <a:endParaRPr sz="2000" b="0" i="0" u="none" strike="noStrike" cap="none">
              <a:solidFill>
                <a:srgbClr val="000000"/>
              </a:solidFill>
              <a:latin typeface="Open Sans"/>
              <a:ea typeface="Open Sans"/>
              <a:cs typeface="Open Sans"/>
              <a:sym typeface="Open Sans"/>
            </a:endParaRPr>
          </a:p>
        </p:txBody>
      </p:sp>
      <p:sp>
        <p:nvSpPr>
          <p:cNvPr id="1772" name="Google Shape;1772;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25"/>
          <p:cNvSpPr txBox="1">
            <a:spLocks noGrp="1"/>
          </p:cNvSpPr>
          <p:nvPr>
            <p:ph type="title"/>
          </p:nvPr>
        </p:nvSpPr>
        <p:spPr>
          <a:xfrm>
            <a:off x="2499600" y="36825"/>
            <a:ext cx="4144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PESTEL Analysis</a:t>
            </a:r>
            <a:endParaRPr/>
          </a:p>
        </p:txBody>
      </p:sp>
      <p:sp>
        <p:nvSpPr>
          <p:cNvPr id="1778" name="Google Shape;1778;p25"/>
          <p:cNvSpPr/>
          <p:nvPr/>
        </p:nvSpPr>
        <p:spPr>
          <a:xfrm>
            <a:off x="160000" y="778900"/>
            <a:ext cx="1423200" cy="3958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25"/>
          <p:cNvSpPr/>
          <p:nvPr/>
        </p:nvSpPr>
        <p:spPr>
          <a:xfrm>
            <a:off x="6357050" y="779000"/>
            <a:ext cx="1497300" cy="3958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25"/>
          <p:cNvSpPr/>
          <p:nvPr/>
        </p:nvSpPr>
        <p:spPr>
          <a:xfrm>
            <a:off x="4721950" y="779000"/>
            <a:ext cx="1577100" cy="3958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25"/>
          <p:cNvSpPr/>
          <p:nvPr/>
        </p:nvSpPr>
        <p:spPr>
          <a:xfrm>
            <a:off x="3222525" y="779000"/>
            <a:ext cx="1497300" cy="3958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25"/>
          <p:cNvSpPr/>
          <p:nvPr/>
        </p:nvSpPr>
        <p:spPr>
          <a:xfrm>
            <a:off x="1614313" y="778900"/>
            <a:ext cx="1577100" cy="3958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25"/>
          <p:cNvSpPr txBox="1"/>
          <p:nvPr/>
        </p:nvSpPr>
        <p:spPr>
          <a:xfrm>
            <a:off x="268625" y="779000"/>
            <a:ext cx="1168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Open Sans"/>
                <a:ea typeface="Open Sans"/>
                <a:cs typeface="Open Sans"/>
                <a:sym typeface="Open Sans"/>
              </a:rPr>
              <a:t>POLITICAL</a:t>
            </a:r>
            <a:endParaRPr sz="1400" b="1" i="0" u="none" strike="noStrike" cap="none">
              <a:solidFill>
                <a:schemeClr val="accent1"/>
              </a:solidFill>
              <a:latin typeface="Open Sans"/>
              <a:ea typeface="Open Sans"/>
              <a:cs typeface="Open Sans"/>
              <a:sym typeface="Open Sans"/>
            </a:endParaRPr>
          </a:p>
        </p:txBody>
      </p:sp>
      <p:sp>
        <p:nvSpPr>
          <p:cNvPr id="1784" name="Google Shape;1784;p25"/>
          <p:cNvSpPr txBox="1"/>
          <p:nvPr/>
        </p:nvSpPr>
        <p:spPr>
          <a:xfrm>
            <a:off x="1723400" y="848750"/>
            <a:ext cx="1835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Open Sans"/>
                <a:ea typeface="Open Sans"/>
                <a:cs typeface="Open Sans"/>
                <a:sym typeface="Open Sans"/>
              </a:rPr>
              <a:t>ECONOMIC</a:t>
            </a:r>
            <a:endParaRPr sz="1400" b="1" i="0" u="none" strike="noStrike" cap="none">
              <a:solidFill>
                <a:schemeClr val="accent1"/>
              </a:solidFill>
              <a:latin typeface="Open Sans"/>
              <a:ea typeface="Open Sans"/>
              <a:cs typeface="Open Sans"/>
              <a:sym typeface="Open Sans"/>
            </a:endParaRPr>
          </a:p>
        </p:txBody>
      </p:sp>
      <p:sp>
        <p:nvSpPr>
          <p:cNvPr id="1785" name="Google Shape;1785;p25"/>
          <p:cNvSpPr txBox="1"/>
          <p:nvPr/>
        </p:nvSpPr>
        <p:spPr>
          <a:xfrm>
            <a:off x="3469375" y="779000"/>
            <a:ext cx="108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Open Sans"/>
                <a:ea typeface="Open Sans"/>
                <a:cs typeface="Open Sans"/>
                <a:sym typeface="Open Sans"/>
              </a:rPr>
              <a:t>SOCIAL</a:t>
            </a:r>
            <a:endParaRPr sz="1400" b="1" i="0" u="none" strike="noStrike" cap="none">
              <a:solidFill>
                <a:schemeClr val="accent1"/>
              </a:solidFill>
              <a:latin typeface="Open Sans"/>
              <a:ea typeface="Open Sans"/>
              <a:cs typeface="Open Sans"/>
              <a:sym typeface="Open Sans"/>
            </a:endParaRPr>
          </a:p>
        </p:txBody>
      </p:sp>
      <p:sp>
        <p:nvSpPr>
          <p:cNvPr id="1786" name="Google Shape;1786;p25"/>
          <p:cNvSpPr txBox="1"/>
          <p:nvPr/>
        </p:nvSpPr>
        <p:spPr>
          <a:xfrm>
            <a:off x="4722025" y="779000"/>
            <a:ext cx="1720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Open Sans"/>
                <a:ea typeface="Open Sans"/>
                <a:cs typeface="Open Sans"/>
                <a:sym typeface="Open Sans"/>
              </a:rPr>
              <a:t>TECHNOLOGICAL</a:t>
            </a:r>
            <a:endParaRPr sz="1400" b="1" i="0" u="none" strike="noStrike" cap="none">
              <a:solidFill>
                <a:schemeClr val="accent1"/>
              </a:solidFill>
              <a:latin typeface="Open Sans"/>
              <a:ea typeface="Open Sans"/>
              <a:cs typeface="Open Sans"/>
              <a:sym typeface="Open Sans"/>
            </a:endParaRPr>
          </a:p>
        </p:txBody>
      </p:sp>
      <p:sp>
        <p:nvSpPr>
          <p:cNvPr id="1787" name="Google Shape;1787;p25"/>
          <p:cNvSpPr txBox="1"/>
          <p:nvPr/>
        </p:nvSpPr>
        <p:spPr>
          <a:xfrm>
            <a:off x="6617625" y="779000"/>
            <a:ext cx="1168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accent1"/>
                </a:solidFill>
                <a:latin typeface="Open Sans"/>
                <a:ea typeface="Open Sans"/>
                <a:cs typeface="Open Sans"/>
                <a:sym typeface="Open Sans"/>
              </a:rPr>
              <a:t>LEGAL</a:t>
            </a:r>
            <a:endParaRPr sz="1400" b="1" i="0" u="none" strike="noStrike" cap="none">
              <a:solidFill>
                <a:schemeClr val="accent1"/>
              </a:solidFill>
              <a:latin typeface="Open Sans"/>
              <a:ea typeface="Open Sans"/>
              <a:cs typeface="Open Sans"/>
              <a:sym typeface="Open Sans"/>
            </a:endParaRPr>
          </a:p>
        </p:txBody>
      </p:sp>
      <p:sp>
        <p:nvSpPr>
          <p:cNvPr id="1788" name="Google Shape;1788;p25"/>
          <p:cNvSpPr txBox="1"/>
          <p:nvPr/>
        </p:nvSpPr>
        <p:spPr>
          <a:xfrm>
            <a:off x="282025" y="1208650"/>
            <a:ext cx="1168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789" name="Google Shape;1789;p25"/>
          <p:cNvSpPr txBox="1"/>
          <p:nvPr/>
        </p:nvSpPr>
        <p:spPr>
          <a:xfrm>
            <a:off x="6285050" y="1208650"/>
            <a:ext cx="1577100" cy="2134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-Employment law</a:t>
            </a: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-EU-US </a:t>
            </a:r>
            <a:endParaRPr sz="1400" b="1" i="0" u="none" strike="noStrike" cap="none">
              <a:solidFill>
                <a:schemeClr val="dk1"/>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Privacy Shield,</a:t>
            </a:r>
            <a:endParaRPr sz="1400" b="1" i="0" u="none" strike="noStrike" cap="none">
              <a:solidFill>
                <a:schemeClr val="dk1"/>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-Personal</a:t>
            </a:r>
            <a:endParaRPr sz="1400" b="1" i="0" u="none" strike="noStrike" cap="none">
              <a:solidFill>
                <a:schemeClr val="dk1"/>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data protection</a:t>
            </a:r>
            <a:endParaRPr sz="1400" b="1" i="0" u="none" strike="noStrike" cap="none">
              <a:solidFill>
                <a:schemeClr val="dk1"/>
              </a:solidFill>
              <a:latin typeface="Open Sans"/>
              <a:ea typeface="Open Sans"/>
              <a:cs typeface="Open Sans"/>
              <a:sym typeface="Open Sans"/>
            </a:endParaRPr>
          </a:p>
        </p:txBody>
      </p:sp>
      <p:sp>
        <p:nvSpPr>
          <p:cNvPr id="1790" name="Google Shape;1790;p25"/>
          <p:cNvSpPr txBox="1"/>
          <p:nvPr/>
        </p:nvSpPr>
        <p:spPr>
          <a:xfrm>
            <a:off x="4888350" y="1248950"/>
            <a:ext cx="1423200" cy="3170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-Digital transformation for companies in Italy</a:t>
            </a:r>
            <a:endParaRPr sz="14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-Better technological infrastructure for innovative companies</a:t>
            </a:r>
            <a:endParaRPr sz="14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300" b="1" i="0" u="none" strike="noStrike" cap="none">
              <a:solidFill>
                <a:schemeClr val="dk1"/>
              </a:solidFill>
              <a:latin typeface="Arial"/>
              <a:ea typeface="Arial"/>
              <a:cs typeface="Arial"/>
              <a:sym typeface="Arial"/>
            </a:endParaRPr>
          </a:p>
        </p:txBody>
      </p:sp>
      <p:sp>
        <p:nvSpPr>
          <p:cNvPr id="1791" name="Google Shape;1791;p25"/>
          <p:cNvSpPr txBox="1"/>
          <p:nvPr/>
        </p:nvSpPr>
        <p:spPr>
          <a:xfrm>
            <a:off x="211300" y="1157300"/>
            <a:ext cx="1423200" cy="320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-Stability and Growth Pact</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-Liberality of markets in the EU</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-Bureaucracy restrictions for patents application  </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-High levels of taxation</a:t>
            </a:r>
            <a:endParaRPr sz="1400" b="1" i="0" u="none" strike="noStrike" cap="none">
              <a:solidFill>
                <a:srgbClr val="000000"/>
              </a:solidFill>
              <a:latin typeface="Open Sans"/>
              <a:ea typeface="Open Sans"/>
              <a:cs typeface="Open Sans"/>
              <a:sym typeface="Open Sans"/>
            </a:endParaRPr>
          </a:p>
        </p:txBody>
      </p:sp>
      <p:sp>
        <p:nvSpPr>
          <p:cNvPr id="1792" name="Google Shape;1792;p25"/>
          <p:cNvSpPr txBox="1"/>
          <p:nvPr/>
        </p:nvSpPr>
        <p:spPr>
          <a:xfrm>
            <a:off x="3357375" y="1235525"/>
            <a:ext cx="1423200" cy="255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-Population Growth </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-Age Distribution </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-Educational level </a:t>
            </a: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Open Sans"/>
                <a:ea typeface="Open Sans"/>
                <a:cs typeface="Open Sans"/>
                <a:sym typeface="Open Sans"/>
              </a:rPr>
              <a:t>-Cultural Needs</a:t>
            </a:r>
            <a:endParaRPr sz="1400" b="1" i="0" u="none" strike="noStrike" cap="none">
              <a:solidFill>
                <a:srgbClr val="000000"/>
              </a:solidFill>
              <a:latin typeface="Open Sans"/>
              <a:ea typeface="Open Sans"/>
              <a:cs typeface="Open Sans"/>
              <a:sym typeface="Open Sans"/>
            </a:endParaRPr>
          </a:p>
        </p:txBody>
      </p:sp>
      <p:sp>
        <p:nvSpPr>
          <p:cNvPr id="1793" name="Google Shape;1793;p25"/>
          <p:cNvSpPr txBox="1"/>
          <p:nvPr/>
        </p:nvSpPr>
        <p:spPr>
          <a:xfrm>
            <a:off x="1732400" y="1342950"/>
            <a:ext cx="1577100" cy="367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-Low GDP comparing to countries in Europe</a:t>
            </a: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-High level of inflation</a:t>
            </a: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400"/>
              <a:buFont typeface="Arial"/>
              <a:buNone/>
            </a:pPr>
            <a:r>
              <a:rPr lang="en" sz="1400" b="1" i="0" u="none" strike="noStrike" cap="none">
                <a:solidFill>
                  <a:schemeClr val="dk1"/>
                </a:solidFill>
                <a:latin typeface="Open Sans"/>
                <a:ea typeface="Open Sans"/>
                <a:cs typeface="Open Sans"/>
                <a:sym typeface="Open Sans"/>
              </a:rPr>
              <a:t>-Absence of Exchange rates in European Union </a:t>
            </a:r>
            <a:endParaRPr sz="14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1100"/>
              <a:buFont typeface="Arial"/>
              <a:buNone/>
            </a:pPr>
            <a:endParaRPr sz="11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100"/>
              <a:buFont typeface="Arial"/>
              <a:buNone/>
            </a:pPr>
            <a:endParaRPr sz="1100" b="1" i="0" u="none" strike="noStrike" cap="none">
              <a:solidFill>
                <a:schemeClr val="dk1"/>
              </a:solidFill>
              <a:latin typeface="Arial"/>
              <a:ea typeface="Arial"/>
              <a:cs typeface="Arial"/>
              <a:sym typeface="Arial"/>
            </a:endParaRPr>
          </a:p>
        </p:txBody>
      </p:sp>
      <p:sp>
        <p:nvSpPr>
          <p:cNvPr id="1794" name="Google Shape;1794;p25"/>
          <p:cNvSpPr txBox="1"/>
          <p:nvPr/>
        </p:nvSpPr>
        <p:spPr>
          <a:xfrm>
            <a:off x="362575" y="76875"/>
            <a:ext cx="162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pen Sans"/>
                <a:ea typeface="Open Sans"/>
                <a:cs typeface="Open Sans"/>
                <a:sym typeface="Open Sans"/>
              </a:rPr>
              <a:t>Appendix B</a:t>
            </a:r>
            <a:endParaRPr sz="2000" b="0" i="0" u="none" strike="noStrike" cap="none">
              <a:solidFill>
                <a:srgbClr val="000000"/>
              </a:solidFill>
              <a:latin typeface="Open Sans"/>
              <a:ea typeface="Open Sans"/>
              <a:cs typeface="Open Sans"/>
              <a:sym typeface="Open Sans"/>
            </a:endParaRPr>
          </a:p>
        </p:txBody>
      </p:sp>
      <p:sp>
        <p:nvSpPr>
          <p:cNvPr id="1795" name="Google Shape;1795;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grpSp>
        <p:nvGrpSpPr>
          <p:cNvPr id="1800" name="Google Shape;1800;p26"/>
          <p:cNvGrpSpPr/>
          <p:nvPr/>
        </p:nvGrpSpPr>
        <p:grpSpPr>
          <a:xfrm>
            <a:off x="414949" y="491772"/>
            <a:ext cx="7367353" cy="4856581"/>
            <a:chOff x="106475" y="188075"/>
            <a:chExt cx="7675925" cy="5168775"/>
          </a:xfrm>
        </p:grpSpPr>
        <p:grpSp>
          <p:nvGrpSpPr>
            <p:cNvPr id="1801" name="Google Shape;1801;p26"/>
            <p:cNvGrpSpPr/>
            <p:nvPr/>
          </p:nvGrpSpPr>
          <p:grpSpPr>
            <a:xfrm>
              <a:off x="106487" y="201328"/>
              <a:ext cx="7670189" cy="4740840"/>
              <a:chOff x="97902" y="1188750"/>
              <a:chExt cx="7280673" cy="3373783"/>
            </a:xfrm>
          </p:grpSpPr>
          <p:sp>
            <p:nvSpPr>
              <p:cNvPr id="1802" name="Google Shape;1802;p26"/>
              <p:cNvSpPr/>
              <p:nvPr/>
            </p:nvSpPr>
            <p:spPr>
              <a:xfrm>
                <a:off x="97902"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chemeClr val="accent1"/>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26"/>
              <p:cNvSpPr/>
              <p:nvPr/>
            </p:nvSpPr>
            <p:spPr>
              <a:xfrm>
                <a:off x="97902" y="2978533"/>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chemeClr val="accent1"/>
              </a:solid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2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2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chemeClr val="accent1"/>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26"/>
              <p:cNvSpPr/>
              <p:nvPr/>
            </p:nvSpPr>
            <p:spPr>
              <a:xfrm>
                <a:off x="2571929" y="1800476"/>
                <a:ext cx="2294487" cy="2150298"/>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chemeClr val="accent1"/>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7" name="Google Shape;1807;p26"/>
            <p:cNvSpPr txBox="1"/>
            <p:nvPr/>
          </p:nvSpPr>
          <p:spPr>
            <a:xfrm>
              <a:off x="106475" y="188075"/>
              <a:ext cx="2817900" cy="2663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300"/>
                <a:buFont typeface="Arial"/>
                <a:buNone/>
              </a:pPr>
              <a:r>
                <a:rPr lang="en" sz="1300" b="1" i="0" u="none" strike="noStrike" cap="none">
                  <a:solidFill>
                    <a:schemeClr val="dk1"/>
                  </a:solidFill>
                  <a:latin typeface="Arial"/>
                  <a:ea typeface="Arial"/>
                  <a:cs typeface="Arial"/>
                  <a:sym typeface="Arial"/>
                </a:rPr>
                <a:t>BUYER POWER </a:t>
              </a:r>
              <a:endParaRPr sz="13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300"/>
                <a:buFont typeface="Arial"/>
                <a:buNone/>
              </a:pPr>
              <a:r>
                <a:rPr lang="en" sz="1300" b="0" i="0" u="none" strike="noStrike" cap="none">
                  <a:solidFill>
                    <a:schemeClr val="dk1"/>
                  </a:solidFill>
                  <a:latin typeface="Arial"/>
                  <a:ea typeface="Arial"/>
                  <a:cs typeface="Arial"/>
                  <a:sym typeface="Arial"/>
                </a:rPr>
                <a:t>Grottinilab expressly stated that buyer power is high, this is because in order to "expand market share", the company itself has promoted and tried to promote its service to various manufacturers.</a:t>
              </a:r>
              <a:r>
                <a:rPr lang="en" sz="1300" b="1" i="0" u="none" strike="noStrike" cap="none">
                  <a:solidFill>
                    <a:schemeClr val="dk1"/>
                  </a:solidFill>
                  <a:latin typeface="Arial"/>
                  <a:ea typeface="Arial"/>
                  <a:cs typeface="Arial"/>
                  <a:sym typeface="Arial"/>
                </a:rPr>
                <a:t> </a:t>
              </a:r>
              <a:endParaRPr sz="13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chemeClr val="dk1"/>
                </a:buClr>
                <a:buSzPts val="1100"/>
                <a:buFont typeface="Arial"/>
                <a:buNone/>
              </a:pPr>
              <a:endParaRPr sz="1100" b="1" i="0" u="none" strike="noStrike" cap="none">
                <a:solidFill>
                  <a:schemeClr val="dk1"/>
                </a:solidFill>
                <a:latin typeface="Arial"/>
                <a:ea typeface="Arial"/>
                <a:cs typeface="Arial"/>
                <a:sym typeface="Arial"/>
              </a:endParaRPr>
            </a:p>
          </p:txBody>
        </p:sp>
        <p:sp>
          <p:nvSpPr>
            <p:cNvPr id="1808" name="Google Shape;1808;p26"/>
            <p:cNvSpPr txBox="1"/>
            <p:nvPr/>
          </p:nvSpPr>
          <p:spPr>
            <a:xfrm>
              <a:off x="4310875" y="188075"/>
              <a:ext cx="2323200" cy="409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1200"/>
                </a:spcAft>
                <a:buClr>
                  <a:schemeClr val="dk1"/>
                </a:buClr>
                <a:buSzPts val="1100"/>
                <a:buFont typeface="Arial"/>
                <a:buNone/>
              </a:pPr>
              <a:r>
                <a:rPr lang="en" sz="1300" b="1" i="0" u="none" strike="noStrike" cap="none">
                  <a:solidFill>
                    <a:schemeClr val="dk1"/>
                  </a:solidFill>
                  <a:latin typeface="Arial"/>
                  <a:ea typeface="Arial"/>
                  <a:cs typeface="Arial"/>
                  <a:sym typeface="Arial"/>
                </a:rPr>
                <a:t>SUPPLIER POWER </a:t>
              </a:r>
              <a:endParaRPr sz="1600" b="0" i="0" u="none" strike="noStrike" cap="none">
                <a:solidFill>
                  <a:srgbClr val="000000"/>
                </a:solidFill>
                <a:latin typeface="Open Sans"/>
                <a:ea typeface="Open Sans"/>
                <a:cs typeface="Open Sans"/>
                <a:sym typeface="Open Sans"/>
              </a:endParaRPr>
            </a:p>
          </p:txBody>
        </p:sp>
        <p:sp>
          <p:nvSpPr>
            <p:cNvPr id="1809" name="Google Shape;1809;p26"/>
            <p:cNvSpPr txBox="1"/>
            <p:nvPr/>
          </p:nvSpPr>
          <p:spPr>
            <a:xfrm>
              <a:off x="3129025" y="1223975"/>
              <a:ext cx="1625100" cy="845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1200"/>
                </a:spcAft>
                <a:buClr>
                  <a:schemeClr val="dk1"/>
                </a:buClr>
                <a:buSzPts val="1100"/>
                <a:buFont typeface="Arial"/>
                <a:buNone/>
              </a:pPr>
              <a:r>
                <a:rPr lang="en" sz="1200" b="1" i="0" u="none" strike="noStrike" cap="none">
                  <a:solidFill>
                    <a:schemeClr val="dk1"/>
                  </a:solidFill>
                  <a:latin typeface="Arial"/>
                  <a:ea typeface="Arial"/>
                  <a:cs typeface="Arial"/>
                  <a:sym typeface="Arial"/>
                </a:rPr>
                <a:t>RIVALRY AMONG EXISTING COMPETITORS </a:t>
              </a:r>
              <a:endParaRPr sz="1500" b="0" i="0" u="none" strike="noStrike" cap="none">
                <a:solidFill>
                  <a:srgbClr val="000000"/>
                </a:solidFill>
                <a:latin typeface="Open Sans"/>
                <a:ea typeface="Open Sans"/>
                <a:cs typeface="Open Sans"/>
                <a:sym typeface="Open Sans"/>
              </a:endParaRPr>
            </a:p>
          </p:txBody>
        </p:sp>
        <p:sp>
          <p:nvSpPr>
            <p:cNvPr id="1810" name="Google Shape;1810;p26"/>
            <p:cNvSpPr txBox="1"/>
            <p:nvPr/>
          </p:nvSpPr>
          <p:spPr>
            <a:xfrm>
              <a:off x="3129045" y="1810704"/>
              <a:ext cx="2041200" cy="212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1200"/>
                </a:spcAft>
                <a:buClr>
                  <a:schemeClr val="dk1"/>
                </a:buClr>
                <a:buSzPts val="1100"/>
                <a:buFont typeface="Arial"/>
                <a:buNone/>
              </a:pPr>
              <a:r>
                <a:rPr lang="en" sz="1300" b="0" i="0" u="none" strike="noStrike" cap="none">
                  <a:solidFill>
                    <a:schemeClr val="dk1"/>
                  </a:solidFill>
                  <a:latin typeface="Arial"/>
                  <a:ea typeface="Arial"/>
                  <a:cs typeface="Arial"/>
                  <a:sym typeface="Arial"/>
                </a:rPr>
                <a:t>The rivalry among existing competitors is relatively high, given that other companies in Europe, such as Bemyeye in Britain and Dialogica in Italy, offer the same product.</a:t>
              </a:r>
              <a:endParaRPr sz="1600" b="0" i="0" u="none" strike="noStrike" cap="none">
                <a:solidFill>
                  <a:srgbClr val="000000"/>
                </a:solidFill>
                <a:latin typeface="Open Sans"/>
                <a:ea typeface="Open Sans"/>
                <a:cs typeface="Open Sans"/>
                <a:sym typeface="Open Sans"/>
              </a:endParaRPr>
            </a:p>
          </p:txBody>
        </p:sp>
        <p:sp>
          <p:nvSpPr>
            <p:cNvPr id="1811" name="Google Shape;1811;p26"/>
            <p:cNvSpPr txBox="1"/>
            <p:nvPr/>
          </p:nvSpPr>
          <p:spPr>
            <a:xfrm>
              <a:off x="188025" y="2753025"/>
              <a:ext cx="2323200" cy="155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rgbClr val="000000"/>
                </a:buClr>
                <a:buSzPts val="1300"/>
                <a:buFont typeface="Arial"/>
                <a:buNone/>
              </a:pPr>
              <a:r>
                <a:rPr lang="en" sz="1300" b="1" i="0" u="none" strike="noStrike" cap="none">
                  <a:solidFill>
                    <a:schemeClr val="dk1"/>
                  </a:solidFill>
                  <a:latin typeface="Arial"/>
                  <a:ea typeface="Arial"/>
                  <a:cs typeface="Arial"/>
                  <a:sym typeface="Arial"/>
                </a:rPr>
                <a:t>THREAT OF ENTRY </a:t>
              </a:r>
              <a:endParaRPr sz="13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1200"/>
                </a:spcAft>
                <a:buClr>
                  <a:schemeClr val="dk1"/>
                </a:buClr>
                <a:buSzPts val="1100"/>
                <a:buFont typeface="Arial"/>
                <a:buNone/>
              </a:pPr>
              <a:r>
                <a:rPr lang="en" sz="1300" b="0" i="0" u="none" strike="noStrike" cap="none">
                  <a:solidFill>
                    <a:schemeClr val="dk1"/>
                  </a:solidFill>
                  <a:latin typeface="Arial"/>
                  <a:ea typeface="Arial"/>
                  <a:cs typeface="Arial"/>
                  <a:sym typeface="Arial"/>
                </a:rPr>
                <a:t>In the IT technology sector, barriers to entry can be a problem for 'new  entrants' as they are very high.</a:t>
              </a:r>
              <a:endParaRPr sz="1500" b="1" i="0" u="none" strike="noStrike" cap="none">
                <a:solidFill>
                  <a:schemeClr val="dk1"/>
                </a:solidFill>
                <a:latin typeface="Arial"/>
                <a:ea typeface="Arial"/>
                <a:cs typeface="Arial"/>
                <a:sym typeface="Arial"/>
              </a:endParaRPr>
            </a:p>
          </p:txBody>
        </p:sp>
        <p:sp>
          <p:nvSpPr>
            <p:cNvPr id="1812" name="Google Shape;1812;p26"/>
            <p:cNvSpPr txBox="1"/>
            <p:nvPr/>
          </p:nvSpPr>
          <p:spPr>
            <a:xfrm>
              <a:off x="5210650" y="2667950"/>
              <a:ext cx="2430900" cy="409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1200"/>
                </a:spcAft>
                <a:buClr>
                  <a:schemeClr val="dk1"/>
                </a:buClr>
                <a:buSzPts val="1100"/>
                <a:buFont typeface="Arial"/>
                <a:buNone/>
              </a:pPr>
              <a:r>
                <a:rPr lang="en" sz="1300" b="1" i="0" u="none" strike="noStrike" cap="none">
                  <a:solidFill>
                    <a:schemeClr val="dk1"/>
                  </a:solidFill>
                  <a:latin typeface="Arial"/>
                  <a:ea typeface="Arial"/>
                  <a:cs typeface="Arial"/>
                  <a:sym typeface="Arial"/>
                </a:rPr>
                <a:t>THREAT OF SUBSTITUTES </a:t>
              </a:r>
              <a:endParaRPr sz="1400" b="1" i="0" u="none" strike="noStrike" cap="none">
                <a:solidFill>
                  <a:schemeClr val="dk1"/>
                </a:solidFill>
                <a:latin typeface="Arial"/>
                <a:ea typeface="Arial"/>
                <a:cs typeface="Arial"/>
                <a:sym typeface="Arial"/>
              </a:endParaRPr>
            </a:p>
          </p:txBody>
        </p:sp>
        <p:sp>
          <p:nvSpPr>
            <p:cNvPr id="1813" name="Google Shape;1813;p26"/>
            <p:cNvSpPr txBox="1"/>
            <p:nvPr/>
          </p:nvSpPr>
          <p:spPr>
            <a:xfrm>
              <a:off x="5069800" y="3052850"/>
              <a:ext cx="2712600" cy="230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Clr>
                  <a:schemeClr val="dk1"/>
                </a:buClr>
                <a:buSzPts val="1100"/>
                <a:buFont typeface="Arial"/>
                <a:buNone/>
              </a:pPr>
              <a:r>
                <a:rPr lang="en" sz="1300" b="0" i="0" u="none" strike="noStrike" cap="none">
                  <a:solidFill>
                    <a:schemeClr val="dk1"/>
                  </a:solidFill>
                  <a:latin typeface="Arial"/>
                  <a:ea typeface="Arial"/>
                  <a:cs typeface="Arial"/>
                  <a:sym typeface="Arial"/>
                </a:rPr>
                <a:t>In the IT sector in which GrottiniLab operates, the threat of substitution can be described as fairly low. This is because 'generally' external companies do not offer more attractive and/or low-cost products. </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814" name="Google Shape;1814;p26"/>
            <p:cNvSpPr txBox="1"/>
            <p:nvPr/>
          </p:nvSpPr>
          <p:spPr>
            <a:xfrm>
              <a:off x="5069800" y="572975"/>
              <a:ext cx="2430900" cy="180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Grottinilab does not have any suppliers for the Shelf Management Service other than Amazon for space and computing power for the cloud.</a:t>
              </a:r>
              <a:endParaRPr sz="1400" b="0" i="0" u="none" strike="noStrike" cap="none">
                <a:solidFill>
                  <a:srgbClr val="000000"/>
                </a:solidFill>
                <a:latin typeface="Open Sans"/>
                <a:ea typeface="Open Sans"/>
                <a:cs typeface="Open Sans"/>
                <a:sym typeface="Open Sans"/>
              </a:endParaRPr>
            </a:p>
          </p:txBody>
        </p:sp>
      </p:grpSp>
      <p:sp>
        <p:nvSpPr>
          <p:cNvPr id="1815" name="Google Shape;1815;p26"/>
          <p:cNvSpPr txBox="1"/>
          <p:nvPr/>
        </p:nvSpPr>
        <p:spPr>
          <a:xfrm>
            <a:off x="2368200" y="0"/>
            <a:ext cx="54141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2300" b="1" i="0" u="none" strike="noStrike" cap="none">
                <a:solidFill>
                  <a:srgbClr val="000000"/>
                </a:solidFill>
                <a:latin typeface="Open Sans"/>
                <a:ea typeface="Open Sans"/>
                <a:cs typeface="Open Sans"/>
                <a:sym typeface="Open Sans"/>
              </a:rPr>
              <a:t>Porter Analysis- Grottinilab</a:t>
            </a:r>
            <a:endParaRPr sz="2500" b="1" i="0" u="none" strike="noStrike" cap="none">
              <a:solidFill>
                <a:srgbClr val="000000"/>
              </a:solidFill>
              <a:latin typeface="Open Sans"/>
              <a:ea typeface="Open Sans"/>
              <a:cs typeface="Open Sans"/>
              <a:sym typeface="Open Sans"/>
            </a:endParaRPr>
          </a:p>
        </p:txBody>
      </p:sp>
      <p:sp>
        <p:nvSpPr>
          <p:cNvPr id="1816" name="Google Shape;1816;p26"/>
          <p:cNvSpPr txBox="1"/>
          <p:nvPr/>
        </p:nvSpPr>
        <p:spPr>
          <a:xfrm>
            <a:off x="362575" y="76875"/>
            <a:ext cx="1620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pen Sans"/>
                <a:ea typeface="Open Sans"/>
                <a:cs typeface="Open Sans"/>
                <a:sym typeface="Open Sans"/>
              </a:rPr>
              <a:t>Appendix C</a:t>
            </a:r>
            <a:endParaRPr sz="2000" b="0" i="0" u="none" strike="noStrike" cap="none">
              <a:solidFill>
                <a:srgbClr val="000000"/>
              </a:solidFill>
              <a:latin typeface="Open Sans"/>
              <a:ea typeface="Open Sans"/>
              <a:cs typeface="Open Sans"/>
              <a:sym typeface="Open Sans"/>
            </a:endParaRPr>
          </a:p>
        </p:txBody>
      </p:sp>
      <p:sp>
        <p:nvSpPr>
          <p:cNvPr id="1817" name="Google Shape;1817;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15"/>
          <p:cNvSpPr/>
          <p:nvPr/>
        </p:nvSpPr>
        <p:spPr>
          <a:xfrm>
            <a:off x="3911018" y="2305840"/>
            <a:ext cx="811500" cy="9318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15"/>
          <p:cNvSpPr txBox="1">
            <a:spLocks noGrp="1"/>
          </p:cNvSpPr>
          <p:nvPr>
            <p:ph type="title"/>
          </p:nvPr>
        </p:nvSpPr>
        <p:spPr>
          <a:xfrm>
            <a:off x="720000" y="36935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Global Outlook</a:t>
            </a:r>
            <a:endParaRPr/>
          </a:p>
          <a:p>
            <a:pPr marL="0" lvl="0" indent="0" algn="ctr" rtl="0">
              <a:lnSpc>
                <a:spcPct val="100000"/>
              </a:lnSpc>
              <a:spcBef>
                <a:spcPts val="0"/>
              </a:spcBef>
              <a:spcAft>
                <a:spcPts val="0"/>
              </a:spcAft>
              <a:buSzPts val="3500"/>
              <a:buNone/>
            </a:pPr>
            <a:endParaRPr/>
          </a:p>
        </p:txBody>
      </p:sp>
      <p:sp>
        <p:nvSpPr>
          <p:cNvPr id="1824" name="Google Shape;1824;p15"/>
          <p:cNvSpPr/>
          <p:nvPr/>
        </p:nvSpPr>
        <p:spPr>
          <a:xfrm>
            <a:off x="3911127" y="3830330"/>
            <a:ext cx="811500" cy="9318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5"/>
          <p:cNvSpPr/>
          <p:nvPr/>
        </p:nvSpPr>
        <p:spPr>
          <a:xfrm>
            <a:off x="3911013" y="3066297"/>
            <a:ext cx="811500" cy="931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15"/>
          <p:cNvSpPr/>
          <p:nvPr/>
        </p:nvSpPr>
        <p:spPr>
          <a:xfrm>
            <a:off x="3911025" y="1538265"/>
            <a:ext cx="811500" cy="931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27" name="Google Shape;1827;p15"/>
          <p:cNvGrpSpPr/>
          <p:nvPr/>
        </p:nvGrpSpPr>
        <p:grpSpPr>
          <a:xfrm>
            <a:off x="4134191" y="1779387"/>
            <a:ext cx="365218" cy="417897"/>
            <a:chOff x="3653900" y="979325"/>
            <a:chExt cx="254525" cy="254800"/>
          </a:xfrm>
        </p:grpSpPr>
        <p:sp>
          <p:nvSpPr>
            <p:cNvPr id="1828" name="Google Shape;1828;p15"/>
            <p:cNvSpPr/>
            <p:nvPr/>
          </p:nvSpPr>
          <p:spPr>
            <a:xfrm>
              <a:off x="3816225" y="1062700"/>
              <a:ext cx="42300" cy="40700"/>
            </a:xfrm>
            <a:custGeom>
              <a:avLst/>
              <a:gdLst/>
              <a:ahLst/>
              <a:cxnLst/>
              <a:rect l="l" t="t" r="r" b="b"/>
              <a:pathLst>
                <a:path w="1692" h="1628" extrusionOk="0">
                  <a:moveTo>
                    <a:pt x="814" y="326"/>
                  </a:moveTo>
                  <a:cubicBezTo>
                    <a:pt x="1010" y="326"/>
                    <a:pt x="1190" y="444"/>
                    <a:pt x="1265" y="627"/>
                  </a:cubicBezTo>
                  <a:cubicBezTo>
                    <a:pt x="1340" y="809"/>
                    <a:pt x="1299" y="1019"/>
                    <a:pt x="1159" y="1159"/>
                  </a:cubicBezTo>
                  <a:cubicBezTo>
                    <a:pt x="1066" y="1252"/>
                    <a:pt x="941" y="1301"/>
                    <a:pt x="814" y="1301"/>
                  </a:cubicBezTo>
                  <a:cubicBezTo>
                    <a:pt x="751" y="1301"/>
                    <a:pt x="687" y="1289"/>
                    <a:pt x="627" y="1264"/>
                  </a:cubicBezTo>
                  <a:cubicBezTo>
                    <a:pt x="445" y="1189"/>
                    <a:pt x="325" y="1011"/>
                    <a:pt x="325" y="813"/>
                  </a:cubicBezTo>
                  <a:cubicBezTo>
                    <a:pt x="327" y="544"/>
                    <a:pt x="545" y="326"/>
                    <a:pt x="814" y="326"/>
                  </a:cubicBezTo>
                  <a:close/>
                  <a:moveTo>
                    <a:pt x="812" y="1"/>
                  </a:moveTo>
                  <a:cubicBezTo>
                    <a:pt x="708" y="1"/>
                    <a:pt x="603" y="21"/>
                    <a:pt x="503" y="62"/>
                  </a:cubicBezTo>
                  <a:cubicBezTo>
                    <a:pt x="199" y="189"/>
                    <a:pt x="1" y="485"/>
                    <a:pt x="1" y="815"/>
                  </a:cubicBezTo>
                  <a:cubicBezTo>
                    <a:pt x="1" y="1263"/>
                    <a:pt x="364" y="1626"/>
                    <a:pt x="814" y="1628"/>
                  </a:cubicBezTo>
                  <a:cubicBezTo>
                    <a:pt x="1142" y="1628"/>
                    <a:pt x="1440" y="1430"/>
                    <a:pt x="1565" y="1126"/>
                  </a:cubicBezTo>
                  <a:cubicBezTo>
                    <a:pt x="1692" y="821"/>
                    <a:pt x="1622" y="471"/>
                    <a:pt x="1389" y="238"/>
                  </a:cubicBezTo>
                  <a:cubicBezTo>
                    <a:pt x="1233" y="83"/>
                    <a:pt x="1024" y="1"/>
                    <a:pt x="81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15"/>
            <p:cNvSpPr/>
            <p:nvPr/>
          </p:nvSpPr>
          <p:spPr>
            <a:xfrm>
              <a:off x="3818225" y="1111500"/>
              <a:ext cx="51925" cy="37650"/>
            </a:xfrm>
            <a:custGeom>
              <a:avLst/>
              <a:gdLst/>
              <a:ahLst/>
              <a:cxnLst/>
              <a:rect l="l" t="t" r="r" b="b"/>
              <a:pathLst>
                <a:path w="2077" h="1506" extrusionOk="0">
                  <a:moveTo>
                    <a:pt x="734" y="0"/>
                  </a:moveTo>
                  <a:cubicBezTo>
                    <a:pt x="513" y="0"/>
                    <a:pt x="295" y="55"/>
                    <a:pt x="101" y="159"/>
                  </a:cubicBezTo>
                  <a:cubicBezTo>
                    <a:pt x="26" y="203"/>
                    <a:pt x="0" y="299"/>
                    <a:pt x="42" y="376"/>
                  </a:cubicBezTo>
                  <a:cubicBezTo>
                    <a:pt x="71" y="430"/>
                    <a:pt x="128" y="461"/>
                    <a:pt x="186" y="461"/>
                  </a:cubicBezTo>
                  <a:cubicBezTo>
                    <a:pt x="209" y="461"/>
                    <a:pt x="233" y="456"/>
                    <a:pt x="255" y="446"/>
                  </a:cubicBezTo>
                  <a:cubicBezTo>
                    <a:pt x="410" y="363"/>
                    <a:pt x="573" y="324"/>
                    <a:pt x="734" y="324"/>
                  </a:cubicBezTo>
                  <a:cubicBezTo>
                    <a:pt x="1210" y="324"/>
                    <a:pt x="1655" y="664"/>
                    <a:pt x="1738" y="1179"/>
                  </a:cubicBezTo>
                  <a:lnTo>
                    <a:pt x="734" y="1179"/>
                  </a:lnTo>
                  <a:cubicBezTo>
                    <a:pt x="646" y="1182"/>
                    <a:pt x="576" y="1255"/>
                    <a:pt x="576" y="1342"/>
                  </a:cubicBezTo>
                  <a:cubicBezTo>
                    <a:pt x="576" y="1430"/>
                    <a:pt x="646" y="1502"/>
                    <a:pt x="734" y="1505"/>
                  </a:cubicBezTo>
                  <a:lnTo>
                    <a:pt x="1913" y="1505"/>
                  </a:lnTo>
                  <a:cubicBezTo>
                    <a:pt x="2003" y="1505"/>
                    <a:pt x="2076" y="1432"/>
                    <a:pt x="2076" y="1342"/>
                  </a:cubicBezTo>
                  <a:cubicBezTo>
                    <a:pt x="2075" y="600"/>
                    <a:pt x="1474" y="0"/>
                    <a:pt x="73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15"/>
            <p:cNvSpPr/>
            <p:nvPr/>
          </p:nvSpPr>
          <p:spPr>
            <a:xfrm>
              <a:off x="3692200" y="1111525"/>
              <a:ext cx="52400" cy="37650"/>
            </a:xfrm>
            <a:custGeom>
              <a:avLst/>
              <a:gdLst/>
              <a:ahLst/>
              <a:cxnLst/>
              <a:rect l="l" t="t" r="r" b="b"/>
              <a:pathLst>
                <a:path w="2096" h="1506" extrusionOk="0">
                  <a:moveTo>
                    <a:pt x="1343" y="0"/>
                  </a:moveTo>
                  <a:cubicBezTo>
                    <a:pt x="1104" y="0"/>
                    <a:pt x="865" y="64"/>
                    <a:pt x="653" y="192"/>
                  </a:cubicBezTo>
                  <a:cubicBezTo>
                    <a:pt x="248" y="434"/>
                    <a:pt x="0" y="871"/>
                    <a:pt x="0" y="1343"/>
                  </a:cubicBezTo>
                  <a:cubicBezTo>
                    <a:pt x="0" y="1433"/>
                    <a:pt x="73" y="1505"/>
                    <a:pt x="163" y="1505"/>
                  </a:cubicBezTo>
                  <a:lnTo>
                    <a:pt x="1358" y="1505"/>
                  </a:lnTo>
                  <a:cubicBezTo>
                    <a:pt x="1446" y="1503"/>
                    <a:pt x="1514" y="1430"/>
                    <a:pt x="1514" y="1343"/>
                  </a:cubicBezTo>
                  <a:cubicBezTo>
                    <a:pt x="1514" y="1255"/>
                    <a:pt x="1446" y="1182"/>
                    <a:pt x="1358" y="1180"/>
                  </a:cubicBezTo>
                  <a:lnTo>
                    <a:pt x="338" y="1180"/>
                  </a:lnTo>
                  <a:cubicBezTo>
                    <a:pt x="422" y="664"/>
                    <a:pt x="867" y="324"/>
                    <a:pt x="1344" y="324"/>
                  </a:cubicBezTo>
                  <a:cubicBezTo>
                    <a:pt x="1503" y="324"/>
                    <a:pt x="1667" y="362"/>
                    <a:pt x="1821" y="445"/>
                  </a:cubicBezTo>
                  <a:cubicBezTo>
                    <a:pt x="1848" y="461"/>
                    <a:pt x="1878" y="469"/>
                    <a:pt x="1907" y="469"/>
                  </a:cubicBezTo>
                  <a:cubicBezTo>
                    <a:pt x="1965" y="469"/>
                    <a:pt x="2022" y="439"/>
                    <a:pt x="2052" y="384"/>
                  </a:cubicBezTo>
                  <a:cubicBezTo>
                    <a:pt x="2096" y="301"/>
                    <a:pt x="2061" y="198"/>
                    <a:pt x="1976" y="159"/>
                  </a:cubicBezTo>
                  <a:cubicBezTo>
                    <a:pt x="1778" y="53"/>
                    <a:pt x="1560" y="0"/>
                    <a:pt x="13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15"/>
            <p:cNvSpPr/>
            <p:nvPr/>
          </p:nvSpPr>
          <p:spPr>
            <a:xfrm>
              <a:off x="3705425" y="1062700"/>
              <a:ext cx="42275" cy="40700"/>
            </a:xfrm>
            <a:custGeom>
              <a:avLst/>
              <a:gdLst/>
              <a:ahLst/>
              <a:cxnLst/>
              <a:rect l="l" t="t" r="r" b="b"/>
              <a:pathLst>
                <a:path w="1691" h="1628" extrusionOk="0">
                  <a:moveTo>
                    <a:pt x="813" y="326"/>
                  </a:moveTo>
                  <a:cubicBezTo>
                    <a:pt x="1011" y="326"/>
                    <a:pt x="1189" y="444"/>
                    <a:pt x="1264" y="627"/>
                  </a:cubicBezTo>
                  <a:cubicBezTo>
                    <a:pt x="1339" y="809"/>
                    <a:pt x="1298" y="1019"/>
                    <a:pt x="1159" y="1159"/>
                  </a:cubicBezTo>
                  <a:cubicBezTo>
                    <a:pt x="1065" y="1252"/>
                    <a:pt x="941" y="1301"/>
                    <a:pt x="814" y="1301"/>
                  </a:cubicBezTo>
                  <a:cubicBezTo>
                    <a:pt x="751" y="1301"/>
                    <a:pt x="688" y="1289"/>
                    <a:pt x="627" y="1264"/>
                  </a:cubicBezTo>
                  <a:cubicBezTo>
                    <a:pt x="444" y="1189"/>
                    <a:pt x="326" y="1011"/>
                    <a:pt x="326" y="813"/>
                  </a:cubicBezTo>
                  <a:cubicBezTo>
                    <a:pt x="326" y="544"/>
                    <a:pt x="544" y="326"/>
                    <a:pt x="813" y="326"/>
                  </a:cubicBezTo>
                  <a:close/>
                  <a:moveTo>
                    <a:pt x="812" y="1"/>
                  </a:moveTo>
                  <a:cubicBezTo>
                    <a:pt x="708" y="1"/>
                    <a:pt x="603" y="21"/>
                    <a:pt x="502" y="62"/>
                  </a:cubicBezTo>
                  <a:cubicBezTo>
                    <a:pt x="198" y="189"/>
                    <a:pt x="0" y="485"/>
                    <a:pt x="0" y="815"/>
                  </a:cubicBezTo>
                  <a:cubicBezTo>
                    <a:pt x="0" y="1263"/>
                    <a:pt x="365" y="1626"/>
                    <a:pt x="813" y="1628"/>
                  </a:cubicBezTo>
                  <a:cubicBezTo>
                    <a:pt x="1143" y="1628"/>
                    <a:pt x="1439" y="1430"/>
                    <a:pt x="1566" y="1126"/>
                  </a:cubicBezTo>
                  <a:cubicBezTo>
                    <a:pt x="1691" y="821"/>
                    <a:pt x="1621" y="471"/>
                    <a:pt x="1388" y="238"/>
                  </a:cubicBezTo>
                  <a:cubicBezTo>
                    <a:pt x="1233" y="83"/>
                    <a:pt x="1025" y="1"/>
                    <a:pt x="81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5"/>
            <p:cNvSpPr/>
            <p:nvPr/>
          </p:nvSpPr>
          <p:spPr>
            <a:xfrm>
              <a:off x="3754975" y="1052475"/>
              <a:ext cx="54450" cy="52375"/>
            </a:xfrm>
            <a:custGeom>
              <a:avLst/>
              <a:gdLst/>
              <a:ahLst/>
              <a:cxnLst/>
              <a:rect l="l" t="t" r="r" b="b"/>
              <a:pathLst>
                <a:path w="2178" h="2095" extrusionOk="0">
                  <a:moveTo>
                    <a:pt x="1048" y="326"/>
                  </a:moveTo>
                  <a:cubicBezTo>
                    <a:pt x="1340" y="326"/>
                    <a:pt x="1603" y="502"/>
                    <a:pt x="1715" y="771"/>
                  </a:cubicBezTo>
                  <a:cubicBezTo>
                    <a:pt x="1826" y="1042"/>
                    <a:pt x="1764" y="1353"/>
                    <a:pt x="1558" y="1559"/>
                  </a:cubicBezTo>
                  <a:cubicBezTo>
                    <a:pt x="1420" y="1697"/>
                    <a:pt x="1235" y="1770"/>
                    <a:pt x="1047" y="1770"/>
                  </a:cubicBezTo>
                  <a:cubicBezTo>
                    <a:pt x="954" y="1770"/>
                    <a:pt x="860" y="1752"/>
                    <a:pt x="771" y="1715"/>
                  </a:cubicBezTo>
                  <a:cubicBezTo>
                    <a:pt x="502" y="1603"/>
                    <a:pt x="325" y="1341"/>
                    <a:pt x="325" y="1047"/>
                  </a:cubicBezTo>
                  <a:cubicBezTo>
                    <a:pt x="327" y="649"/>
                    <a:pt x="648" y="326"/>
                    <a:pt x="1048" y="326"/>
                  </a:cubicBezTo>
                  <a:close/>
                  <a:moveTo>
                    <a:pt x="1048" y="1"/>
                  </a:moveTo>
                  <a:cubicBezTo>
                    <a:pt x="913" y="1"/>
                    <a:pt x="776" y="27"/>
                    <a:pt x="647" y="81"/>
                  </a:cubicBezTo>
                  <a:cubicBezTo>
                    <a:pt x="255" y="242"/>
                    <a:pt x="1" y="625"/>
                    <a:pt x="1" y="1049"/>
                  </a:cubicBezTo>
                  <a:cubicBezTo>
                    <a:pt x="1" y="1626"/>
                    <a:pt x="469" y="2095"/>
                    <a:pt x="1048" y="2095"/>
                  </a:cubicBezTo>
                  <a:cubicBezTo>
                    <a:pt x="1471" y="2095"/>
                    <a:pt x="1853" y="1840"/>
                    <a:pt x="2015" y="1448"/>
                  </a:cubicBezTo>
                  <a:cubicBezTo>
                    <a:pt x="2178" y="1057"/>
                    <a:pt x="2087" y="607"/>
                    <a:pt x="1789" y="307"/>
                  </a:cubicBezTo>
                  <a:cubicBezTo>
                    <a:pt x="1588" y="107"/>
                    <a:pt x="1320" y="1"/>
                    <a:pt x="10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15"/>
            <p:cNvSpPr/>
            <p:nvPr/>
          </p:nvSpPr>
          <p:spPr>
            <a:xfrm>
              <a:off x="3736975" y="1112975"/>
              <a:ext cx="88325" cy="48275"/>
            </a:xfrm>
            <a:custGeom>
              <a:avLst/>
              <a:gdLst/>
              <a:ahLst/>
              <a:cxnLst/>
              <a:rect l="l" t="t" r="r" b="b"/>
              <a:pathLst>
                <a:path w="3533" h="1931" extrusionOk="0">
                  <a:moveTo>
                    <a:pt x="1767" y="0"/>
                  </a:moveTo>
                  <a:cubicBezTo>
                    <a:pt x="1767" y="0"/>
                    <a:pt x="1767" y="0"/>
                    <a:pt x="1768" y="0"/>
                  </a:cubicBezTo>
                  <a:lnTo>
                    <a:pt x="1768" y="0"/>
                  </a:lnTo>
                  <a:cubicBezTo>
                    <a:pt x="1768" y="0"/>
                    <a:pt x="1768" y="0"/>
                    <a:pt x="1768" y="0"/>
                  </a:cubicBezTo>
                  <a:close/>
                  <a:moveTo>
                    <a:pt x="1768" y="325"/>
                  </a:moveTo>
                  <a:cubicBezTo>
                    <a:pt x="2501" y="325"/>
                    <a:pt x="3117" y="875"/>
                    <a:pt x="3199" y="1604"/>
                  </a:cubicBezTo>
                  <a:lnTo>
                    <a:pt x="336" y="1604"/>
                  </a:lnTo>
                  <a:cubicBezTo>
                    <a:pt x="418" y="875"/>
                    <a:pt x="1035" y="325"/>
                    <a:pt x="1768" y="325"/>
                  </a:cubicBezTo>
                  <a:close/>
                  <a:moveTo>
                    <a:pt x="1768" y="0"/>
                  </a:moveTo>
                  <a:cubicBezTo>
                    <a:pt x="792" y="2"/>
                    <a:pt x="2" y="792"/>
                    <a:pt x="1" y="1768"/>
                  </a:cubicBezTo>
                  <a:cubicBezTo>
                    <a:pt x="1" y="1857"/>
                    <a:pt x="73" y="1931"/>
                    <a:pt x="164" y="1931"/>
                  </a:cubicBezTo>
                  <a:lnTo>
                    <a:pt x="3370" y="1931"/>
                  </a:lnTo>
                  <a:cubicBezTo>
                    <a:pt x="3460" y="1931"/>
                    <a:pt x="3533" y="1857"/>
                    <a:pt x="3533" y="1768"/>
                  </a:cubicBezTo>
                  <a:cubicBezTo>
                    <a:pt x="3533" y="792"/>
                    <a:pt x="2742" y="2"/>
                    <a:pt x="176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5"/>
            <p:cNvSpPr/>
            <p:nvPr/>
          </p:nvSpPr>
          <p:spPr>
            <a:xfrm>
              <a:off x="3653900" y="979325"/>
              <a:ext cx="254525" cy="254800"/>
            </a:xfrm>
            <a:custGeom>
              <a:avLst/>
              <a:gdLst/>
              <a:ahLst/>
              <a:cxnLst/>
              <a:rect l="l" t="t" r="r" b="b"/>
              <a:pathLst>
                <a:path w="10181" h="10192" extrusionOk="0">
                  <a:moveTo>
                    <a:pt x="5253" y="889"/>
                  </a:moveTo>
                  <a:cubicBezTo>
                    <a:pt x="7448" y="973"/>
                    <a:pt x="9218" y="2743"/>
                    <a:pt x="9303" y="4938"/>
                  </a:cubicBezTo>
                  <a:lnTo>
                    <a:pt x="8914" y="4938"/>
                  </a:lnTo>
                  <a:cubicBezTo>
                    <a:pt x="8827" y="4941"/>
                    <a:pt x="8757" y="5014"/>
                    <a:pt x="8757" y="5101"/>
                  </a:cubicBezTo>
                  <a:cubicBezTo>
                    <a:pt x="8757" y="5189"/>
                    <a:pt x="8827" y="5262"/>
                    <a:pt x="8914" y="5264"/>
                  </a:cubicBezTo>
                  <a:lnTo>
                    <a:pt x="9302" y="5264"/>
                  </a:lnTo>
                  <a:cubicBezTo>
                    <a:pt x="9220" y="7458"/>
                    <a:pt x="7448" y="9230"/>
                    <a:pt x="5253" y="9313"/>
                  </a:cubicBezTo>
                  <a:lnTo>
                    <a:pt x="5253" y="8926"/>
                  </a:lnTo>
                  <a:cubicBezTo>
                    <a:pt x="5257" y="8833"/>
                    <a:pt x="5183" y="8757"/>
                    <a:pt x="5091" y="8757"/>
                  </a:cubicBezTo>
                  <a:cubicBezTo>
                    <a:pt x="4998" y="8757"/>
                    <a:pt x="4926" y="8833"/>
                    <a:pt x="4928" y="8926"/>
                  </a:cubicBezTo>
                  <a:lnTo>
                    <a:pt x="4928" y="9313"/>
                  </a:lnTo>
                  <a:cubicBezTo>
                    <a:pt x="2733" y="9229"/>
                    <a:pt x="963" y="7458"/>
                    <a:pt x="879" y="5264"/>
                  </a:cubicBezTo>
                  <a:lnTo>
                    <a:pt x="1267" y="5264"/>
                  </a:lnTo>
                  <a:cubicBezTo>
                    <a:pt x="1354" y="5262"/>
                    <a:pt x="1424" y="5189"/>
                    <a:pt x="1424" y="5101"/>
                  </a:cubicBezTo>
                  <a:cubicBezTo>
                    <a:pt x="1424" y="5014"/>
                    <a:pt x="1354" y="4941"/>
                    <a:pt x="1267" y="4938"/>
                  </a:cubicBezTo>
                  <a:lnTo>
                    <a:pt x="879" y="4938"/>
                  </a:lnTo>
                  <a:cubicBezTo>
                    <a:pt x="963" y="2743"/>
                    <a:pt x="2733" y="973"/>
                    <a:pt x="4928" y="889"/>
                  </a:cubicBezTo>
                  <a:lnTo>
                    <a:pt x="4928" y="1277"/>
                  </a:lnTo>
                  <a:cubicBezTo>
                    <a:pt x="4931" y="1364"/>
                    <a:pt x="5002" y="1434"/>
                    <a:pt x="5091" y="1434"/>
                  </a:cubicBezTo>
                  <a:cubicBezTo>
                    <a:pt x="5179" y="1434"/>
                    <a:pt x="5250" y="1364"/>
                    <a:pt x="5253" y="1277"/>
                  </a:cubicBezTo>
                  <a:lnTo>
                    <a:pt x="5253" y="889"/>
                  </a:lnTo>
                  <a:close/>
                  <a:moveTo>
                    <a:pt x="5091" y="1"/>
                  </a:moveTo>
                  <a:cubicBezTo>
                    <a:pt x="4998" y="1"/>
                    <a:pt x="4926" y="76"/>
                    <a:pt x="4928" y="169"/>
                  </a:cubicBezTo>
                  <a:lnTo>
                    <a:pt x="4928" y="563"/>
                  </a:lnTo>
                  <a:cubicBezTo>
                    <a:pt x="2554" y="647"/>
                    <a:pt x="637" y="2564"/>
                    <a:pt x="553" y="4938"/>
                  </a:cubicBezTo>
                  <a:lnTo>
                    <a:pt x="158" y="4938"/>
                  </a:lnTo>
                  <a:cubicBezTo>
                    <a:pt x="70" y="4941"/>
                    <a:pt x="0" y="5012"/>
                    <a:pt x="0" y="5101"/>
                  </a:cubicBezTo>
                  <a:cubicBezTo>
                    <a:pt x="0" y="5189"/>
                    <a:pt x="70" y="5260"/>
                    <a:pt x="158" y="5263"/>
                  </a:cubicBezTo>
                  <a:lnTo>
                    <a:pt x="553" y="5263"/>
                  </a:lnTo>
                  <a:cubicBezTo>
                    <a:pt x="637" y="7639"/>
                    <a:pt x="2554" y="9554"/>
                    <a:pt x="4928" y="9638"/>
                  </a:cubicBezTo>
                  <a:lnTo>
                    <a:pt x="4928" y="10034"/>
                  </a:lnTo>
                  <a:cubicBezTo>
                    <a:pt x="4931" y="10121"/>
                    <a:pt x="5002" y="10191"/>
                    <a:pt x="5091" y="10191"/>
                  </a:cubicBezTo>
                  <a:cubicBezTo>
                    <a:pt x="5179" y="10191"/>
                    <a:pt x="5250" y="10121"/>
                    <a:pt x="5253" y="10034"/>
                  </a:cubicBezTo>
                  <a:lnTo>
                    <a:pt x="5253" y="9638"/>
                  </a:lnTo>
                  <a:cubicBezTo>
                    <a:pt x="7629" y="9554"/>
                    <a:pt x="9544" y="7639"/>
                    <a:pt x="9628" y="5263"/>
                  </a:cubicBezTo>
                  <a:lnTo>
                    <a:pt x="10023" y="5263"/>
                  </a:lnTo>
                  <a:cubicBezTo>
                    <a:pt x="10111" y="5260"/>
                    <a:pt x="10181" y="5189"/>
                    <a:pt x="10181" y="5101"/>
                  </a:cubicBezTo>
                  <a:cubicBezTo>
                    <a:pt x="10181" y="5012"/>
                    <a:pt x="10111" y="4941"/>
                    <a:pt x="10023" y="4938"/>
                  </a:cubicBezTo>
                  <a:lnTo>
                    <a:pt x="9628" y="4938"/>
                  </a:lnTo>
                  <a:cubicBezTo>
                    <a:pt x="9544" y="2564"/>
                    <a:pt x="7629" y="647"/>
                    <a:pt x="5253" y="563"/>
                  </a:cubicBezTo>
                  <a:lnTo>
                    <a:pt x="5253" y="169"/>
                  </a:lnTo>
                  <a:cubicBezTo>
                    <a:pt x="5257" y="76"/>
                    <a:pt x="5183" y="1"/>
                    <a:pt x="509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5" name="Google Shape;1835;p15"/>
          <p:cNvGrpSpPr/>
          <p:nvPr/>
        </p:nvGrpSpPr>
        <p:grpSpPr>
          <a:xfrm>
            <a:off x="4134217" y="2582502"/>
            <a:ext cx="365200" cy="371535"/>
            <a:chOff x="805150" y="254175"/>
            <a:chExt cx="267350" cy="237950"/>
          </a:xfrm>
        </p:grpSpPr>
        <p:sp>
          <p:nvSpPr>
            <p:cNvPr id="1836" name="Google Shape;1836;p15"/>
            <p:cNvSpPr/>
            <p:nvPr/>
          </p:nvSpPr>
          <p:spPr>
            <a:xfrm>
              <a:off x="969650" y="254175"/>
              <a:ext cx="80600" cy="95825"/>
            </a:xfrm>
            <a:custGeom>
              <a:avLst/>
              <a:gdLst/>
              <a:ahLst/>
              <a:cxnLst/>
              <a:rect l="l" t="t" r="r" b="b"/>
              <a:pathLst>
                <a:path w="3224" h="3833" extrusionOk="0">
                  <a:moveTo>
                    <a:pt x="1613" y="312"/>
                  </a:moveTo>
                  <a:cubicBezTo>
                    <a:pt x="2192" y="312"/>
                    <a:pt x="2686" y="732"/>
                    <a:pt x="2779" y="1303"/>
                  </a:cubicBezTo>
                  <a:cubicBezTo>
                    <a:pt x="2873" y="1875"/>
                    <a:pt x="2539" y="2430"/>
                    <a:pt x="1990" y="2616"/>
                  </a:cubicBezTo>
                  <a:lnTo>
                    <a:pt x="2266" y="1533"/>
                  </a:lnTo>
                  <a:cubicBezTo>
                    <a:pt x="2293" y="1449"/>
                    <a:pt x="2242" y="1358"/>
                    <a:pt x="2156" y="1337"/>
                  </a:cubicBezTo>
                  <a:cubicBezTo>
                    <a:pt x="2142" y="1333"/>
                    <a:pt x="2129" y="1332"/>
                    <a:pt x="2116" y="1332"/>
                  </a:cubicBezTo>
                  <a:cubicBezTo>
                    <a:pt x="2043" y="1332"/>
                    <a:pt x="1978" y="1383"/>
                    <a:pt x="1963" y="1457"/>
                  </a:cubicBezTo>
                  <a:lnTo>
                    <a:pt x="1951" y="1506"/>
                  </a:lnTo>
                  <a:lnTo>
                    <a:pt x="1274" y="1506"/>
                  </a:lnTo>
                  <a:lnTo>
                    <a:pt x="1262" y="1457"/>
                  </a:lnTo>
                  <a:cubicBezTo>
                    <a:pt x="1247" y="1383"/>
                    <a:pt x="1182" y="1332"/>
                    <a:pt x="1109" y="1332"/>
                  </a:cubicBezTo>
                  <a:cubicBezTo>
                    <a:pt x="1096" y="1332"/>
                    <a:pt x="1083" y="1333"/>
                    <a:pt x="1069" y="1337"/>
                  </a:cubicBezTo>
                  <a:cubicBezTo>
                    <a:pt x="983" y="1358"/>
                    <a:pt x="932" y="1449"/>
                    <a:pt x="959" y="1533"/>
                  </a:cubicBezTo>
                  <a:lnTo>
                    <a:pt x="1235" y="2616"/>
                  </a:lnTo>
                  <a:cubicBezTo>
                    <a:pt x="686" y="2430"/>
                    <a:pt x="352" y="1875"/>
                    <a:pt x="446" y="1303"/>
                  </a:cubicBezTo>
                  <a:cubicBezTo>
                    <a:pt x="539" y="732"/>
                    <a:pt x="1033" y="312"/>
                    <a:pt x="1613" y="312"/>
                  </a:cubicBezTo>
                  <a:close/>
                  <a:moveTo>
                    <a:pt x="1870" y="1820"/>
                  </a:moveTo>
                  <a:lnTo>
                    <a:pt x="1651" y="2678"/>
                  </a:lnTo>
                  <a:cubicBezTo>
                    <a:pt x="1639" y="2678"/>
                    <a:pt x="1625" y="2679"/>
                    <a:pt x="1612" y="2679"/>
                  </a:cubicBezTo>
                  <a:cubicBezTo>
                    <a:pt x="1600" y="2679"/>
                    <a:pt x="1586" y="2679"/>
                    <a:pt x="1573" y="2678"/>
                  </a:cubicBezTo>
                  <a:lnTo>
                    <a:pt x="1355" y="1820"/>
                  </a:lnTo>
                  <a:close/>
                  <a:moveTo>
                    <a:pt x="1958" y="2950"/>
                  </a:moveTo>
                  <a:lnTo>
                    <a:pt x="1958" y="3337"/>
                  </a:lnTo>
                  <a:cubicBezTo>
                    <a:pt x="1958" y="3343"/>
                    <a:pt x="1952" y="3348"/>
                    <a:pt x="1947" y="3348"/>
                  </a:cubicBezTo>
                  <a:lnTo>
                    <a:pt x="1278" y="3348"/>
                  </a:lnTo>
                  <a:cubicBezTo>
                    <a:pt x="1271" y="3348"/>
                    <a:pt x="1267" y="3343"/>
                    <a:pt x="1267" y="3337"/>
                  </a:cubicBezTo>
                  <a:lnTo>
                    <a:pt x="1267" y="2950"/>
                  </a:lnTo>
                  <a:cubicBezTo>
                    <a:pt x="1380" y="2977"/>
                    <a:pt x="1496" y="2991"/>
                    <a:pt x="1612" y="2991"/>
                  </a:cubicBezTo>
                  <a:cubicBezTo>
                    <a:pt x="1728" y="2991"/>
                    <a:pt x="1844" y="2977"/>
                    <a:pt x="1958" y="2950"/>
                  </a:cubicBezTo>
                  <a:close/>
                  <a:moveTo>
                    <a:pt x="1612" y="0"/>
                  </a:moveTo>
                  <a:cubicBezTo>
                    <a:pt x="917" y="1"/>
                    <a:pt x="314" y="481"/>
                    <a:pt x="158" y="1158"/>
                  </a:cubicBezTo>
                  <a:cubicBezTo>
                    <a:pt x="1" y="1835"/>
                    <a:pt x="330" y="2531"/>
                    <a:pt x="954" y="2838"/>
                  </a:cubicBezTo>
                  <a:lnTo>
                    <a:pt x="954" y="3336"/>
                  </a:lnTo>
                  <a:cubicBezTo>
                    <a:pt x="954" y="3515"/>
                    <a:pt x="1099" y="3660"/>
                    <a:pt x="1278" y="3660"/>
                  </a:cubicBezTo>
                  <a:lnTo>
                    <a:pt x="1456" y="3660"/>
                  </a:lnTo>
                  <a:lnTo>
                    <a:pt x="1456" y="3671"/>
                  </a:lnTo>
                  <a:cubicBezTo>
                    <a:pt x="1453" y="3760"/>
                    <a:pt x="1524" y="3833"/>
                    <a:pt x="1612" y="3833"/>
                  </a:cubicBezTo>
                  <a:cubicBezTo>
                    <a:pt x="1701" y="3833"/>
                    <a:pt x="1772" y="3760"/>
                    <a:pt x="1769" y="3671"/>
                  </a:cubicBezTo>
                  <a:lnTo>
                    <a:pt x="1769" y="3660"/>
                  </a:lnTo>
                  <a:lnTo>
                    <a:pt x="1947" y="3660"/>
                  </a:lnTo>
                  <a:cubicBezTo>
                    <a:pt x="2125" y="3660"/>
                    <a:pt x="2270" y="3515"/>
                    <a:pt x="2270" y="3336"/>
                  </a:cubicBezTo>
                  <a:lnTo>
                    <a:pt x="2270" y="2838"/>
                  </a:lnTo>
                  <a:cubicBezTo>
                    <a:pt x="2893" y="2531"/>
                    <a:pt x="3223" y="1835"/>
                    <a:pt x="3067" y="1158"/>
                  </a:cubicBezTo>
                  <a:cubicBezTo>
                    <a:pt x="2910" y="481"/>
                    <a:pt x="2307" y="1"/>
                    <a:pt x="16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5"/>
            <p:cNvSpPr/>
            <p:nvPr/>
          </p:nvSpPr>
          <p:spPr>
            <a:xfrm>
              <a:off x="805150" y="266725"/>
              <a:ext cx="150125" cy="225400"/>
            </a:xfrm>
            <a:custGeom>
              <a:avLst/>
              <a:gdLst/>
              <a:ahLst/>
              <a:cxnLst/>
              <a:rect l="l" t="t" r="r" b="b"/>
              <a:pathLst>
                <a:path w="6005" h="9016" extrusionOk="0">
                  <a:moveTo>
                    <a:pt x="3004" y="313"/>
                  </a:moveTo>
                  <a:cubicBezTo>
                    <a:pt x="3471" y="313"/>
                    <a:pt x="3852" y="618"/>
                    <a:pt x="3852" y="994"/>
                  </a:cubicBezTo>
                  <a:lnTo>
                    <a:pt x="3852" y="996"/>
                  </a:lnTo>
                  <a:cubicBezTo>
                    <a:pt x="3579" y="890"/>
                    <a:pt x="3292" y="837"/>
                    <a:pt x="3004" y="837"/>
                  </a:cubicBezTo>
                  <a:cubicBezTo>
                    <a:pt x="2716" y="837"/>
                    <a:pt x="2429" y="890"/>
                    <a:pt x="2157" y="996"/>
                  </a:cubicBezTo>
                  <a:lnTo>
                    <a:pt x="2157" y="994"/>
                  </a:lnTo>
                  <a:cubicBezTo>
                    <a:pt x="2156" y="618"/>
                    <a:pt x="2537" y="313"/>
                    <a:pt x="3004" y="313"/>
                  </a:cubicBezTo>
                  <a:close/>
                  <a:moveTo>
                    <a:pt x="3003" y="1148"/>
                  </a:moveTo>
                  <a:cubicBezTo>
                    <a:pt x="3693" y="1148"/>
                    <a:pt x="4335" y="1500"/>
                    <a:pt x="4707" y="2083"/>
                  </a:cubicBezTo>
                  <a:cubicBezTo>
                    <a:pt x="5077" y="2664"/>
                    <a:pt x="5125" y="3395"/>
                    <a:pt x="4835" y="4021"/>
                  </a:cubicBezTo>
                  <a:lnTo>
                    <a:pt x="4835" y="3878"/>
                  </a:lnTo>
                  <a:cubicBezTo>
                    <a:pt x="4835" y="3690"/>
                    <a:pt x="4754" y="3510"/>
                    <a:pt x="4611" y="3386"/>
                  </a:cubicBezTo>
                  <a:cubicBezTo>
                    <a:pt x="4298" y="3111"/>
                    <a:pt x="3585" y="2635"/>
                    <a:pt x="2350" y="2511"/>
                  </a:cubicBezTo>
                  <a:cubicBezTo>
                    <a:pt x="2342" y="2510"/>
                    <a:pt x="2335" y="2509"/>
                    <a:pt x="2328" y="2509"/>
                  </a:cubicBezTo>
                  <a:cubicBezTo>
                    <a:pt x="2250" y="2509"/>
                    <a:pt x="2182" y="2569"/>
                    <a:pt x="2175" y="2651"/>
                  </a:cubicBezTo>
                  <a:cubicBezTo>
                    <a:pt x="2165" y="2738"/>
                    <a:pt x="2231" y="2816"/>
                    <a:pt x="2319" y="2822"/>
                  </a:cubicBezTo>
                  <a:cubicBezTo>
                    <a:pt x="3467" y="2938"/>
                    <a:pt x="4120" y="3372"/>
                    <a:pt x="4405" y="3621"/>
                  </a:cubicBezTo>
                  <a:cubicBezTo>
                    <a:pt x="4479" y="3686"/>
                    <a:pt x="4521" y="3780"/>
                    <a:pt x="4521" y="3878"/>
                  </a:cubicBezTo>
                  <a:lnTo>
                    <a:pt x="4521" y="4172"/>
                  </a:lnTo>
                  <a:cubicBezTo>
                    <a:pt x="4529" y="5017"/>
                    <a:pt x="3848" y="5705"/>
                    <a:pt x="3004" y="5705"/>
                  </a:cubicBezTo>
                  <a:cubicBezTo>
                    <a:pt x="2159" y="5705"/>
                    <a:pt x="1477" y="5017"/>
                    <a:pt x="1487" y="4172"/>
                  </a:cubicBezTo>
                  <a:lnTo>
                    <a:pt x="1487" y="4172"/>
                  </a:lnTo>
                  <a:lnTo>
                    <a:pt x="1487" y="4041"/>
                  </a:lnTo>
                  <a:cubicBezTo>
                    <a:pt x="1488" y="3979"/>
                    <a:pt x="1522" y="3923"/>
                    <a:pt x="1576" y="3895"/>
                  </a:cubicBezTo>
                  <a:cubicBezTo>
                    <a:pt x="1772" y="3782"/>
                    <a:pt x="2031" y="3573"/>
                    <a:pt x="2148" y="3218"/>
                  </a:cubicBezTo>
                  <a:cubicBezTo>
                    <a:pt x="2177" y="3135"/>
                    <a:pt x="2133" y="3045"/>
                    <a:pt x="2049" y="3017"/>
                  </a:cubicBezTo>
                  <a:cubicBezTo>
                    <a:pt x="2033" y="3011"/>
                    <a:pt x="2017" y="3009"/>
                    <a:pt x="2000" y="3009"/>
                  </a:cubicBezTo>
                  <a:cubicBezTo>
                    <a:pt x="1934" y="3009"/>
                    <a:pt x="1872" y="3052"/>
                    <a:pt x="1852" y="3119"/>
                  </a:cubicBezTo>
                  <a:cubicBezTo>
                    <a:pt x="1764" y="3380"/>
                    <a:pt x="1569" y="3537"/>
                    <a:pt x="1419" y="3623"/>
                  </a:cubicBezTo>
                  <a:cubicBezTo>
                    <a:pt x="1275" y="3705"/>
                    <a:pt x="1183" y="3856"/>
                    <a:pt x="1174" y="4022"/>
                  </a:cubicBezTo>
                  <a:cubicBezTo>
                    <a:pt x="882" y="3397"/>
                    <a:pt x="929" y="2666"/>
                    <a:pt x="1300" y="2084"/>
                  </a:cubicBezTo>
                  <a:cubicBezTo>
                    <a:pt x="1671" y="1501"/>
                    <a:pt x="2313" y="1148"/>
                    <a:pt x="3003" y="1148"/>
                  </a:cubicBezTo>
                  <a:close/>
                  <a:moveTo>
                    <a:pt x="3684" y="5872"/>
                  </a:moveTo>
                  <a:lnTo>
                    <a:pt x="3684" y="6248"/>
                  </a:lnTo>
                  <a:cubicBezTo>
                    <a:pt x="3684" y="6443"/>
                    <a:pt x="3799" y="6619"/>
                    <a:pt x="3977" y="6697"/>
                  </a:cubicBezTo>
                  <a:lnTo>
                    <a:pt x="4205" y="6798"/>
                  </a:lnTo>
                  <a:cubicBezTo>
                    <a:pt x="3975" y="7248"/>
                    <a:pt x="3512" y="7531"/>
                    <a:pt x="3007" y="7531"/>
                  </a:cubicBezTo>
                  <a:cubicBezTo>
                    <a:pt x="3006" y="7531"/>
                    <a:pt x="3005" y="7531"/>
                    <a:pt x="3004" y="7531"/>
                  </a:cubicBezTo>
                  <a:cubicBezTo>
                    <a:pt x="3003" y="7531"/>
                    <a:pt x="3002" y="7531"/>
                    <a:pt x="3000" y="7531"/>
                  </a:cubicBezTo>
                  <a:cubicBezTo>
                    <a:pt x="2496" y="7531"/>
                    <a:pt x="2033" y="7247"/>
                    <a:pt x="1803" y="6798"/>
                  </a:cubicBezTo>
                  <a:lnTo>
                    <a:pt x="2031" y="6697"/>
                  </a:lnTo>
                  <a:cubicBezTo>
                    <a:pt x="2208" y="6618"/>
                    <a:pt x="2324" y="6443"/>
                    <a:pt x="2324" y="6248"/>
                  </a:cubicBezTo>
                  <a:lnTo>
                    <a:pt x="2324" y="5872"/>
                  </a:lnTo>
                  <a:cubicBezTo>
                    <a:pt x="2542" y="5960"/>
                    <a:pt x="2773" y="6003"/>
                    <a:pt x="3004" y="6003"/>
                  </a:cubicBezTo>
                  <a:cubicBezTo>
                    <a:pt x="3235" y="6003"/>
                    <a:pt x="3466" y="5960"/>
                    <a:pt x="3684" y="5872"/>
                  </a:cubicBezTo>
                  <a:close/>
                  <a:moveTo>
                    <a:pt x="3003" y="0"/>
                  </a:moveTo>
                  <a:cubicBezTo>
                    <a:pt x="2363" y="0"/>
                    <a:pt x="1842" y="446"/>
                    <a:pt x="1842" y="994"/>
                  </a:cubicBezTo>
                  <a:cubicBezTo>
                    <a:pt x="1842" y="1042"/>
                    <a:pt x="1846" y="1091"/>
                    <a:pt x="1856" y="1139"/>
                  </a:cubicBezTo>
                  <a:cubicBezTo>
                    <a:pt x="565" y="1869"/>
                    <a:pt x="274" y="3600"/>
                    <a:pt x="1254" y="4712"/>
                  </a:cubicBezTo>
                  <a:cubicBezTo>
                    <a:pt x="1380" y="5122"/>
                    <a:pt x="1648" y="5475"/>
                    <a:pt x="2009" y="5709"/>
                  </a:cubicBezTo>
                  <a:lnTo>
                    <a:pt x="2009" y="6248"/>
                  </a:lnTo>
                  <a:cubicBezTo>
                    <a:pt x="2009" y="6319"/>
                    <a:pt x="1967" y="6382"/>
                    <a:pt x="1903" y="6411"/>
                  </a:cubicBezTo>
                  <a:lnTo>
                    <a:pt x="493" y="7034"/>
                  </a:lnTo>
                  <a:cubicBezTo>
                    <a:pt x="194" y="7166"/>
                    <a:pt x="1" y="7462"/>
                    <a:pt x="1" y="7789"/>
                  </a:cubicBezTo>
                  <a:lnTo>
                    <a:pt x="1" y="8859"/>
                  </a:lnTo>
                  <a:cubicBezTo>
                    <a:pt x="1" y="8945"/>
                    <a:pt x="71" y="9015"/>
                    <a:pt x="158" y="9015"/>
                  </a:cubicBezTo>
                  <a:cubicBezTo>
                    <a:pt x="244" y="9015"/>
                    <a:pt x="314" y="8945"/>
                    <a:pt x="314" y="8859"/>
                  </a:cubicBezTo>
                  <a:lnTo>
                    <a:pt x="314" y="7789"/>
                  </a:lnTo>
                  <a:cubicBezTo>
                    <a:pt x="314" y="7586"/>
                    <a:pt x="434" y="7403"/>
                    <a:pt x="620" y="7319"/>
                  </a:cubicBezTo>
                  <a:lnTo>
                    <a:pt x="1515" y="6925"/>
                  </a:lnTo>
                  <a:cubicBezTo>
                    <a:pt x="1796" y="7487"/>
                    <a:pt x="2373" y="7844"/>
                    <a:pt x="3003" y="7844"/>
                  </a:cubicBezTo>
                  <a:cubicBezTo>
                    <a:pt x="3633" y="7844"/>
                    <a:pt x="4209" y="7487"/>
                    <a:pt x="4491" y="6925"/>
                  </a:cubicBezTo>
                  <a:lnTo>
                    <a:pt x="5387" y="7319"/>
                  </a:lnTo>
                  <a:cubicBezTo>
                    <a:pt x="5571" y="7401"/>
                    <a:pt x="5691" y="7586"/>
                    <a:pt x="5692" y="7789"/>
                  </a:cubicBezTo>
                  <a:lnTo>
                    <a:pt x="5692" y="8859"/>
                  </a:lnTo>
                  <a:cubicBezTo>
                    <a:pt x="5695" y="8944"/>
                    <a:pt x="5763" y="9010"/>
                    <a:pt x="5848" y="9010"/>
                  </a:cubicBezTo>
                  <a:cubicBezTo>
                    <a:pt x="5933" y="9010"/>
                    <a:pt x="6002" y="8944"/>
                    <a:pt x="6004" y="8859"/>
                  </a:cubicBezTo>
                  <a:lnTo>
                    <a:pt x="6004" y="7789"/>
                  </a:lnTo>
                  <a:cubicBezTo>
                    <a:pt x="6004" y="7462"/>
                    <a:pt x="5812" y="7166"/>
                    <a:pt x="5513" y="7034"/>
                  </a:cubicBezTo>
                  <a:lnTo>
                    <a:pt x="4104" y="6411"/>
                  </a:lnTo>
                  <a:cubicBezTo>
                    <a:pt x="4039" y="6382"/>
                    <a:pt x="3997" y="6319"/>
                    <a:pt x="3997" y="6248"/>
                  </a:cubicBezTo>
                  <a:lnTo>
                    <a:pt x="3997" y="5709"/>
                  </a:lnTo>
                  <a:cubicBezTo>
                    <a:pt x="4358" y="5475"/>
                    <a:pt x="4626" y="5122"/>
                    <a:pt x="4754" y="4712"/>
                  </a:cubicBezTo>
                  <a:cubicBezTo>
                    <a:pt x="5218" y="4184"/>
                    <a:pt x="5420" y="3475"/>
                    <a:pt x="5303" y="2781"/>
                  </a:cubicBezTo>
                  <a:cubicBezTo>
                    <a:pt x="5187" y="2088"/>
                    <a:pt x="4763" y="1485"/>
                    <a:pt x="4152" y="1139"/>
                  </a:cubicBezTo>
                  <a:cubicBezTo>
                    <a:pt x="4160" y="1091"/>
                    <a:pt x="4164" y="1042"/>
                    <a:pt x="4164" y="994"/>
                  </a:cubicBezTo>
                  <a:cubicBezTo>
                    <a:pt x="4164" y="446"/>
                    <a:pt x="3643" y="0"/>
                    <a:pt x="30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5"/>
            <p:cNvSpPr/>
            <p:nvPr/>
          </p:nvSpPr>
          <p:spPr>
            <a:xfrm>
              <a:off x="834475" y="467550"/>
              <a:ext cx="7850" cy="24475"/>
            </a:xfrm>
            <a:custGeom>
              <a:avLst/>
              <a:gdLst/>
              <a:ahLst/>
              <a:cxnLst/>
              <a:rect l="l" t="t" r="r" b="b"/>
              <a:pathLst>
                <a:path w="314" h="979" extrusionOk="0">
                  <a:moveTo>
                    <a:pt x="160" y="1"/>
                  </a:moveTo>
                  <a:cubicBezTo>
                    <a:pt x="159" y="1"/>
                    <a:pt x="158" y="1"/>
                    <a:pt x="158" y="1"/>
                  </a:cubicBezTo>
                  <a:cubicBezTo>
                    <a:pt x="70" y="1"/>
                    <a:pt x="0" y="71"/>
                    <a:pt x="0" y="157"/>
                  </a:cubicBezTo>
                  <a:lnTo>
                    <a:pt x="0" y="826"/>
                  </a:lnTo>
                  <a:cubicBezTo>
                    <a:pt x="3" y="911"/>
                    <a:pt x="73" y="978"/>
                    <a:pt x="158" y="978"/>
                  </a:cubicBezTo>
                  <a:cubicBezTo>
                    <a:pt x="241" y="978"/>
                    <a:pt x="311" y="911"/>
                    <a:pt x="314" y="826"/>
                  </a:cubicBezTo>
                  <a:lnTo>
                    <a:pt x="314" y="157"/>
                  </a:lnTo>
                  <a:cubicBezTo>
                    <a:pt x="314" y="70"/>
                    <a:pt x="245" y="1"/>
                    <a:pt x="1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5"/>
            <p:cNvSpPr/>
            <p:nvPr/>
          </p:nvSpPr>
          <p:spPr>
            <a:xfrm>
              <a:off x="918150" y="467550"/>
              <a:ext cx="7875" cy="24475"/>
            </a:xfrm>
            <a:custGeom>
              <a:avLst/>
              <a:gdLst/>
              <a:ahLst/>
              <a:cxnLst/>
              <a:rect l="l" t="t" r="r" b="b"/>
              <a:pathLst>
                <a:path w="315" h="979" extrusionOk="0">
                  <a:moveTo>
                    <a:pt x="160" y="1"/>
                  </a:moveTo>
                  <a:cubicBezTo>
                    <a:pt x="159" y="1"/>
                    <a:pt x="158" y="1"/>
                    <a:pt x="157" y="1"/>
                  </a:cubicBezTo>
                  <a:cubicBezTo>
                    <a:pt x="71" y="1"/>
                    <a:pt x="1" y="71"/>
                    <a:pt x="1" y="157"/>
                  </a:cubicBezTo>
                  <a:lnTo>
                    <a:pt x="1" y="826"/>
                  </a:lnTo>
                  <a:cubicBezTo>
                    <a:pt x="4" y="911"/>
                    <a:pt x="74" y="978"/>
                    <a:pt x="157" y="978"/>
                  </a:cubicBezTo>
                  <a:cubicBezTo>
                    <a:pt x="242" y="978"/>
                    <a:pt x="312" y="911"/>
                    <a:pt x="315" y="826"/>
                  </a:cubicBezTo>
                  <a:lnTo>
                    <a:pt x="315" y="157"/>
                  </a:lnTo>
                  <a:cubicBezTo>
                    <a:pt x="315" y="70"/>
                    <a:pt x="246" y="1"/>
                    <a:pt x="1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5"/>
            <p:cNvSpPr/>
            <p:nvPr/>
          </p:nvSpPr>
          <p:spPr>
            <a:xfrm>
              <a:off x="947450" y="266725"/>
              <a:ext cx="125050" cy="130425"/>
            </a:xfrm>
            <a:custGeom>
              <a:avLst/>
              <a:gdLst/>
              <a:ahLst/>
              <a:cxnLst/>
              <a:rect l="l" t="t" r="r" b="b"/>
              <a:pathLst>
                <a:path w="5002" h="5217" extrusionOk="0">
                  <a:moveTo>
                    <a:pt x="660" y="0"/>
                  </a:moveTo>
                  <a:cubicBezTo>
                    <a:pt x="295" y="0"/>
                    <a:pt x="1" y="295"/>
                    <a:pt x="0" y="658"/>
                  </a:cubicBezTo>
                  <a:lnTo>
                    <a:pt x="0" y="3336"/>
                  </a:lnTo>
                  <a:cubicBezTo>
                    <a:pt x="1" y="3699"/>
                    <a:pt x="296" y="3994"/>
                    <a:pt x="660" y="3994"/>
                  </a:cubicBezTo>
                  <a:lnTo>
                    <a:pt x="961" y="3994"/>
                  </a:lnTo>
                  <a:lnTo>
                    <a:pt x="731" y="4916"/>
                  </a:lnTo>
                  <a:cubicBezTo>
                    <a:pt x="689" y="5081"/>
                    <a:pt x="820" y="5217"/>
                    <a:pt x="965" y="5217"/>
                  </a:cubicBezTo>
                  <a:cubicBezTo>
                    <a:pt x="1012" y="5217"/>
                    <a:pt x="1061" y="5202"/>
                    <a:pt x="1105" y="5169"/>
                  </a:cubicBezTo>
                  <a:lnTo>
                    <a:pt x="2719" y="3996"/>
                  </a:lnTo>
                  <a:lnTo>
                    <a:pt x="4341" y="3996"/>
                  </a:lnTo>
                  <a:cubicBezTo>
                    <a:pt x="4705" y="3996"/>
                    <a:pt x="5000" y="3701"/>
                    <a:pt x="5001" y="3337"/>
                  </a:cubicBezTo>
                  <a:lnTo>
                    <a:pt x="5001" y="658"/>
                  </a:lnTo>
                  <a:cubicBezTo>
                    <a:pt x="5000" y="295"/>
                    <a:pt x="4705" y="0"/>
                    <a:pt x="4341" y="0"/>
                  </a:cubicBezTo>
                  <a:cubicBezTo>
                    <a:pt x="4257" y="3"/>
                    <a:pt x="4189" y="72"/>
                    <a:pt x="4189" y="156"/>
                  </a:cubicBezTo>
                  <a:cubicBezTo>
                    <a:pt x="4189" y="241"/>
                    <a:pt x="4257" y="310"/>
                    <a:pt x="4341" y="313"/>
                  </a:cubicBezTo>
                  <a:cubicBezTo>
                    <a:pt x="4531" y="313"/>
                    <a:pt x="4686" y="467"/>
                    <a:pt x="4687" y="658"/>
                  </a:cubicBezTo>
                  <a:lnTo>
                    <a:pt x="4687" y="3336"/>
                  </a:lnTo>
                  <a:cubicBezTo>
                    <a:pt x="4686" y="3527"/>
                    <a:pt x="4531" y="3682"/>
                    <a:pt x="4341" y="3682"/>
                  </a:cubicBezTo>
                  <a:lnTo>
                    <a:pt x="2668" y="3682"/>
                  </a:lnTo>
                  <a:cubicBezTo>
                    <a:pt x="2635" y="3682"/>
                    <a:pt x="2602" y="3693"/>
                    <a:pt x="2575" y="3712"/>
                  </a:cubicBezTo>
                  <a:lnTo>
                    <a:pt x="1082" y="4797"/>
                  </a:lnTo>
                  <a:lnTo>
                    <a:pt x="1082" y="4797"/>
                  </a:lnTo>
                  <a:lnTo>
                    <a:pt x="1313" y="3876"/>
                  </a:lnTo>
                  <a:cubicBezTo>
                    <a:pt x="1338" y="3777"/>
                    <a:pt x="1263" y="3682"/>
                    <a:pt x="1162" y="3682"/>
                  </a:cubicBezTo>
                  <a:lnTo>
                    <a:pt x="660" y="3682"/>
                  </a:lnTo>
                  <a:cubicBezTo>
                    <a:pt x="469" y="3682"/>
                    <a:pt x="314" y="3527"/>
                    <a:pt x="314" y="3336"/>
                  </a:cubicBezTo>
                  <a:lnTo>
                    <a:pt x="314" y="658"/>
                  </a:lnTo>
                  <a:cubicBezTo>
                    <a:pt x="314" y="467"/>
                    <a:pt x="469" y="314"/>
                    <a:pt x="660" y="313"/>
                  </a:cubicBezTo>
                  <a:cubicBezTo>
                    <a:pt x="746" y="313"/>
                    <a:pt x="816" y="243"/>
                    <a:pt x="816" y="156"/>
                  </a:cubicBezTo>
                  <a:cubicBezTo>
                    <a:pt x="816" y="70"/>
                    <a:pt x="746" y="0"/>
                    <a:pt x="6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1" name="Google Shape;1841;p15"/>
          <p:cNvGrpSpPr/>
          <p:nvPr/>
        </p:nvGrpSpPr>
        <p:grpSpPr>
          <a:xfrm>
            <a:off x="4134257" y="3357339"/>
            <a:ext cx="365236" cy="353455"/>
            <a:chOff x="1973000" y="4377625"/>
            <a:chExt cx="197425" cy="167150"/>
          </a:xfrm>
        </p:grpSpPr>
        <p:sp>
          <p:nvSpPr>
            <p:cNvPr id="1842" name="Google Shape;1842;p15"/>
            <p:cNvSpPr/>
            <p:nvPr/>
          </p:nvSpPr>
          <p:spPr>
            <a:xfrm>
              <a:off x="1973000" y="4386150"/>
              <a:ext cx="197400" cy="158625"/>
            </a:xfrm>
            <a:custGeom>
              <a:avLst/>
              <a:gdLst/>
              <a:ahLst/>
              <a:cxnLst/>
              <a:rect l="l" t="t" r="r" b="b"/>
              <a:pathLst>
                <a:path w="7896" h="6345" extrusionOk="0">
                  <a:moveTo>
                    <a:pt x="4790" y="1738"/>
                  </a:moveTo>
                  <a:lnTo>
                    <a:pt x="5423" y="1947"/>
                  </a:lnTo>
                  <a:cubicBezTo>
                    <a:pt x="5434" y="1951"/>
                    <a:pt x="5447" y="1953"/>
                    <a:pt x="5459" y="1953"/>
                  </a:cubicBezTo>
                  <a:cubicBezTo>
                    <a:pt x="5484" y="1953"/>
                    <a:pt x="5508" y="1945"/>
                    <a:pt x="5529" y="1928"/>
                  </a:cubicBezTo>
                  <a:lnTo>
                    <a:pt x="5726" y="1777"/>
                  </a:lnTo>
                  <a:lnTo>
                    <a:pt x="7107" y="3591"/>
                  </a:lnTo>
                  <a:lnTo>
                    <a:pt x="6891" y="3744"/>
                  </a:lnTo>
                  <a:cubicBezTo>
                    <a:pt x="6877" y="3733"/>
                    <a:pt x="6862" y="3724"/>
                    <a:pt x="6846" y="3716"/>
                  </a:cubicBezTo>
                  <a:lnTo>
                    <a:pt x="4452" y="2411"/>
                  </a:lnTo>
                  <a:lnTo>
                    <a:pt x="4541" y="2269"/>
                  </a:lnTo>
                  <a:cubicBezTo>
                    <a:pt x="4575" y="2215"/>
                    <a:pt x="4558" y="2144"/>
                    <a:pt x="4505" y="2110"/>
                  </a:cubicBezTo>
                  <a:cubicBezTo>
                    <a:pt x="4486" y="2098"/>
                    <a:pt x="4464" y="2092"/>
                    <a:pt x="4443" y="2092"/>
                  </a:cubicBezTo>
                  <a:cubicBezTo>
                    <a:pt x="4405" y="2092"/>
                    <a:pt x="4368" y="2111"/>
                    <a:pt x="4346" y="2146"/>
                  </a:cubicBezTo>
                  <a:lnTo>
                    <a:pt x="4095" y="2546"/>
                  </a:lnTo>
                  <a:cubicBezTo>
                    <a:pt x="4085" y="2565"/>
                    <a:pt x="4078" y="2586"/>
                    <a:pt x="4078" y="2608"/>
                  </a:cubicBezTo>
                  <a:lnTo>
                    <a:pt x="4078" y="3593"/>
                  </a:lnTo>
                  <a:cubicBezTo>
                    <a:pt x="4083" y="3805"/>
                    <a:pt x="3912" y="3978"/>
                    <a:pt x="3701" y="3978"/>
                  </a:cubicBezTo>
                  <a:cubicBezTo>
                    <a:pt x="3490" y="3978"/>
                    <a:pt x="3320" y="3805"/>
                    <a:pt x="3324" y="3593"/>
                  </a:cubicBezTo>
                  <a:lnTo>
                    <a:pt x="3324" y="2621"/>
                  </a:lnTo>
                  <a:lnTo>
                    <a:pt x="3545" y="1738"/>
                  </a:lnTo>
                  <a:close/>
                  <a:moveTo>
                    <a:pt x="2029" y="1345"/>
                  </a:moveTo>
                  <a:lnTo>
                    <a:pt x="2215" y="1452"/>
                  </a:lnTo>
                  <a:lnTo>
                    <a:pt x="698" y="4079"/>
                  </a:lnTo>
                  <a:lnTo>
                    <a:pt x="513" y="3972"/>
                  </a:lnTo>
                  <a:lnTo>
                    <a:pt x="2029" y="1345"/>
                  </a:lnTo>
                  <a:close/>
                  <a:moveTo>
                    <a:pt x="2419" y="3655"/>
                  </a:moveTo>
                  <a:cubicBezTo>
                    <a:pt x="2498" y="3655"/>
                    <a:pt x="2576" y="3692"/>
                    <a:pt x="2625" y="3760"/>
                  </a:cubicBezTo>
                  <a:cubicBezTo>
                    <a:pt x="2706" y="3872"/>
                    <a:pt x="2683" y="4028"/>
                    <a:pt x="2573" y="4112"/>
                  </a:cubicBezTo>
                  <a:lnTo>
                    <a:pt x="1757" y="4703"/>
                  </a:lnTo>
                  <a:cubicBezTo>
                    <a:pt x="1713" y="4733"/>
                    <a:pt x="1662" y="4748"/>
                    <a:pt x="1612" y="4748"/>
                  </a:cubicBezTo>
                  <a:cubicBezTo>
                    <a:pt x="1534" y="4748"/>
                    <a:pt x="1457" y="4711"/>
                    <a:pt x="1407" y="4642"/>
                  </a:cubicBezTo>
                  <a:cubicBezTo>
                    <a:pt x="1325" y="4530"/>
                    <a:pt x="1349" y="4374"/>
                    <a:pt x="1458" y="4291"/>
                  </a:cubicBezTo>
                  <a:lnTo>
                    <a:pt x="2275" y="3700"/>
                  </a:lnTo>
                  <a:cubicBezTo>
                    <a:pt x="2320" y="3670"/>
                    <a:pt x="2370" y="3655"/>
                    <a:pt x="2419" y="3655"/>
                  </a:cubicBezTo>
                  <a:close/>
                  <a:moveTo>
                    <a:pt x="2875" y="4238"/>
                  </a:moveTo>
                  <a:cubicBezTo>
                    <a:pt x="2952" y="4238"/>
                    <a:pt x="3027" y="4274"/>
                    <a:pt x="3076" y="4338"/>
                  </a:cubicBezTo>
                  <a:cubicBezTo>
                    <a:pt x="3161" y="4452"/>
                    <a:pt x="3138" y="4614"/>
                    <a:pt x="3024" y="4699"/>
                  </a:cubicBezTo>
                  <a:lnTo>
                    <a:pt x="2390" y="5158"/>
                  </a:lnTo>
                  <a:cubicBezTo>
                    <a:pt x="2345" y="5189"/>
                    <a:pt x="2293" y="5205"/>
                    <a:pt x="2241" y="5205"/>
                  </a:cubicBezTo>
                  <a:cubicBezTo>
                    <a:pt x="2164" y="5205"/>
                    <a:pt x="2087" y="5170"/>
                    <a:pt x="2037" y="5104"/>
                  </a:cubicBezTo>
                  <a:cubicBezTo>
                    <a:pt x="1952" y="4991"/>
                    <a:pt x="1985" y="4822"/>
                    <a:pt x="2098" y="4740"/>
                  </a:cubicBezTo>
                  <a:lnTo>
                    <a:pt x="2709" y="4299"/>
                  </a:lnTo>
                  <a:cubicBezTo>
                    <a:pt x="2730" y="4284"/>
                    <a:pt x="2752" y="4269"/>
                    <a:pt x="2776" y="4258"/>
                  </a:cubicBezTo>
                  <a:cubicBezTo>
                    <a:pt x="2808" y="4245"/>
                    <a:pt x="2842" y="4238"/>
                    <a:pt x="2875" y="4238"/>
                  </a:cubicBezTo>
                  <a:close/>
                  <a:moveTo>
                    <a:pt x="3325" y="4824"/>
                  </a:moveTo>
                  <a:cubicBezTo>
                    <a:pt x="3401" y="4824"/>
                    <a:pt x="3476" y="4859"/>
                    <a:pt x="3526" y="4923"/>
                  </a:cubicBezTo>
                  <a:cubicBezTo>
                    <a:pt x="3612" y="5038"/>
                    <a:pt x="3588" y="5199"/>
                    <a:pt x="3473" y="5284"/>
                  </a:cubicBezTo>
                  <a:lnTo>
                    <a:pt x="3023" y="5611"/>
                  </a:lnTo>
                  <a:cubicBezTo>
                    <a:pt x="2978" y="5641"/>
                    <a:pt x="2928" y="5656"/>
                    <a:pt x="2878" y="5656"/>
                  </a:cubicBezTo>
                  <a:cubicBezTo>
                    <a:pt x="2800" y="5656"/>
                    <a:pt x="2722" y="5619"/>
                    <a:pt x="2673" y="5551"/>
                  </a:cubicBezTo>
                  <a:cubicBezTo>
                    <a:pt x="2592" y="5439"/>
                    <a:pt x="2615" y="5284"/>
                    <a:pt x="2724" y="5201"/>
                  </a:cubicBezTo>
                  <a:lnTo>
                    <a:pt x="3158" y="4886"/>
                  </a:lnTo>
                  <a:lnTo>
                    <a:pt x="3176" y="4874"/>
                  </a:lnTo>
                  <a:cubicBezTo>
                    <a:pt x="3221" y="4840"/>
                    <a:pt x="3273" y="4824"/>
                    <a:pt x="3325" y="4824"/>
                  </a:cubicBezTo>
                  <a:close/>
                  <a:moveTo>
                    <a:pt x="2184" y="1966"/>
                  </a:moveTo>
                  <a:lnTo>
                    <a:pt x="2398" y="2091"/>
                  </a:lnTo>
                  <a:cubicBezTo>
                    <a:pt x="2416" y="2101"/>
                    <a:pt x="2436" y="2107"/>
                    <a:pt x="2457" y="2107"/>
                  </a:cubicBezTo>
                  <a:cubicBezTo>
                    <a:pt x="2461" y="2107"/>
                    <a:pt x="2465" y="2106"/>
                    <a:pt x="2469" y="2106"/>
                  </a:cubicBezTo>
                  <a:lnTo>
                    <a:pt x="3013" y="2041"/>
                  </a:lnTo>
                  <a:lnTo>
                    <a:pt x="3210" y="2125"/>
                  </a:lnTo>
                  <a:lnTo>
                    <a:pt x="3097" y="2578"/>
                  </a:lnTo>
                  <a:cubicBezTo>
                    <a:pt x="3094" y="2588"/>
                    <a:pt x="3094" y="2597"/>
                    <a:pt x="3094" y="2607"/>
                  </a:cubicBezTo>
                  <a:lnTo>
                    <a:pt x="3094" y="3592"/>
                  </a:lnTo>
                  <a:cubicBezTo>
                    <a:pt x="3087" y="3933"/>
                    <a:pt x="3362" y="4210"/>
                    <a:pt x="3701" y="4210"/>
                  </a:cubicBezTo>
                  <a:cubicBezTo>
                    <a:pt x="4042" y="4210"/>
                    <a:pt x="4315" y="3933"/>
                    <a:pt x="4309" y="3592"/>
                  </a:cubicBezTo>
                  <a:lnTo>
                    <a:pt x="4309" y="2640"/>
                  </a:lnTo>
                  <a:lnTo>
                    <a:pt x="4331" y="2607"/>
                  </a:lnTo>
                  <a:lnTo>
                    <a:pt x="6737" y="3918"/>
                  </a:lnTo>
                  <a:cubicBezTo>
                    <a:pt x="6858" y="3985"/>
                    <a:pt x="6903" y="4140"/>
                    <a:pt x="6837" y="4262"/>
                  </a:cubicBezTo>
                  <a:lnTo>
                    <a:pt x="6836" y="4262"/>
                  </a:lnTo>
                  <a:cubicBezTo>
                    <a:pt x="6790" y="4347"/>
                    <a:pt x="6703" y="4394"/>
                    <a:pt x="6613" y="4394"/>
                  </a:cubicBezTo>
                  <a:cubicBezTo>
                    <a:pt x="6572" y="4394"/>
                    <a:pt x="6530" y="4384"/>
                    <a:pt x="6492" y="4363"/>
                  </a:cubicBezTo>
                  <a:lnTo>
                    <a:pt x="5157" y="3636"/>
                  </a:lnTo>
                  <a:cubicBezTo>
                    <a:pt x="5138" y="3624"/>
                    <a:pt x="5116" y="3618"/>
                    <a:pt x="5095" y="3618"/>
                  </a:cubicBezTo>
                  <a:cubicBezTo>
                    <a:pt x="5054" y="3618"/>
                    <a:pt x="5014" y="3639"/>
                    <a:pt x="4993" y="3678"/>
                  </a:cubicBezTo>
                  <a:cubicBezTo>
                    <a:pt x="4961" y="3736"/>
                    <a:pt x="4985" y="3810"/>
                    <a:pt x="5047" y="3838"/>
                  </a:cubicBezTo>
                  <a:lnTo>
                    <a:pt x="6164" y="4448"/>
                  </a:lnTo>
                  <a:cubicBezTo>
                    <a:pt x="6288" y="4515"/>
                    <a:pt x="6334" y="4669"/>
                    <a:pt x="6267" y="4793"/>
                  </a:cubicBezTo>
                  <a:cubicBezTo>
                    <a:pt x="6220" y="4877"/>
                    <a:pt x="6133" y="4925"/>
                    <a:pt x="6043" y="4925"/>
                  </a:cubicBezTo>
                  <a:cubicBezTo>
                    <a:pt x="6002" y="4925"/>
                    <a:pt x="5960" y="4915"/>
                    <a:pt x="5922" y="4894"/>
                  </a:cubicBezTo>
                  <a:lnTo>
                    <a:pt x="4789" y="4277"/>
                  </a:lnTo>
                  <a:cubicBezTo>
                    <a:pt x="4769" y="4264"/>
                    <a:pt x="4747" y="4258"/>
                    <a:pt x="4725" y="4258"/>
                  </a:cubicBezTo>
                  <a:cubicBezTo>
                    <a:pt x="4685" y="4258"/>
                    <a:pt x="4645" y="4279"/>
                    <a:pt x="4624" y="4318"/>
                  </a:cubicBezTo>
                  <a:cubicBezTo>
                    <a:pt x="4592" y="4377"/>
                    <a:pt x="4616" y="4451"/>
                    <a:pt x="4677" y="4479"/>
                  </a:cubicBezTo>
                  <a:lnTo>
                    <a:pt x="5596" y="4980"/>
                  </a:lnTo>
                  <a:cubicBezTo>
                    <a:pt x="5719" y="5046"/>
                    <a:pt x="5765" y="5201"/>
                    <a:pt x="5697" y="5323"/>
                  </a:cubicBezTo>
                  <a:cubicBezTo>
                    <a:pt x="5651" y="5408"/>
                    <a:pt x="5564" y="5457"/>
                    <a:pt x="5474" y="5457"/>
                  </a:cubicBezTo>
                  <a:cubicBezTo>
                    <a:pt x="5433" y="5457"/>
                    <a:pt x="5391" y="5447"/>
                    <a:pt x="5353" y="5425"/>
                  </a:cubicBezTo>
                  <a:lnTo>
                    <a:pt x="4392" y="4900"/>
                  </a:lnTo>
                  <a:cubicBezTo>
                    <a:pt x="4374" y="4891"/>
                    <a:pt x="4355" y="4887"/>
                    <a:pt x="4337" y="4887"/>
                  </a:cubicBezTo>
                  <a:cubicBezTo>
                    <a:pt x="4295" y="4887"/>
                    <a:pt x="4255" y="4909"/>
                    <a:pt x="4234" y="4948"/>
                  </a:cubicBezTo>
                  <a:cubicBezTo>
                    <a:pt x="4204" y="5003"/>
                    <a:pt x="4225" y="5073"/>
                    <a:pt x="4280" y="5104"/>
                  </a:cubicBezTo>
                  <a:lnTo>
                    <a:pt x="5027" y="5510"/>
                  </a:lnTo>
                  <a:cubicBezTo>
                    <a:pt x="5149" y="5578"/>
                    <a:pt x="5195" y="5731"/>
                    <a:pt x="5128" y="5855"/>
                  </a:cubicBezTo>
                  <a:cubicBezTo>
                    <a:pt x="5082" y="5939"/>
                    <a:pt x="4994" y="5987"/>
                    <a:pt x="4904" y="5987"/>
                  </a:cubicBezTo>
                  <a:cubicBezTo>
                    <a:pt x="4863" y="5987"/>
                    <a:pt x="4822" y="5977"/>
                    <a:pt x="4783" y="5956"/>
                  </a:cubicBezTo>
                  <a:lnTo>
                    <a:pt x="4260" y="5670"/>
                  </a:lnTo>
                  <a:cubicBezTo>
                    <a:pt x="4264" y="5409"/>
                    <a:pt x="4060" y="5193"/>
                    <a:pt x="3799" y="5179"/>
                  </a:cubicBezTo>
                  <a:cubicBezTo>
                    <a:pt x="3802" y="5168"/>
                    <a:pt x="3803" y="5158"/>
                    <a:pt x="3805" y="5148"/>
                  </a:cubicBezTo>
                  <a:cubicBezTo>
                    <a:pt x="3846" y="4864"/>
                    <a:pt x="3635" y="4607"/>
                    <a:pt x="3350" y="4592"/>
                  </a:cubicBezTo>
                  <a:cubicBezTo>
                    <a:pt x="3351" y="4581"/>
                    <a:pt x="3354" y="4572"/>
                    <a:pt x="3355" y="4561"/>
                  </a:cubicBezTo>
                  <a:cubicBezTo>
                    <a:pt x="3395" y="4279"/>
                    <a:pt x="3184" y="4021"/>
                    <a:pt x="2899" y="4005"/>
                  </a:cubicBezTo>
                  <a:cubicBezTo>
                    <a:pt x="2901" y="3996"/>
                    <a:pt x="2903" y="3985"/>
                    <a:pt x="2904" y="3974"/>
                  </a:cubicBezTo>
                  <a:cubicBezTo>
                    <a:pt x="2950" y="3659"/>
                    <a:pt x="2698" y="3419"/>
                    <a:pt x="2424" y="3419"/>
                  </a:cubicBezTo>
                  <a:cubicBezTo>
                    <a:pt x="2328" y="3419"/>
                    <a:pt x="2230" y="3448"/>
                    <a:pt x="2141" y="3513"/>
                  </a:cubicBezTo>
                  <a:lnTo>
                    <a:pt x="1334" y="4095"/>
                  </a:lnTo>
                  <a:lnTo>
                    <a:pt x="1044" y="3939"/>
                  </a:lnTo>
                  <a:lnTo>
                    <a:pt x="2184" y="1966"/>
                  </a:lnTo>
                  <a:close/>
                  <a:moveTo>
                    <a:pt x="3774" y="5410"/>
                  </a:moveTo>
                  <a:cubicBezTo>
                    <a:pt x="3850" y="5410"/>
                    <a:pt x="3926" y="5445"/>
                    <a:pt x="3977" y="5509"/>
                  </a:cubicBezTo>
                  <a:cubicBezTo>
                    <a:pt x="4019" y="5563"/>
                    <a:pt x="4038" y="5633"/>
                    <a:pt x="4027" y="5701"/>
                  </a:cubicBezTo>
                  <a:cubicBezTo>
                    <a:pt x="4016" y="5769"/>
                    <a:pt x="3980" y="5831"/>
                    <a:pt x="3924" y="5870"/>
                  </a:cubicBezTo>
                  <a:lnTo>
                    <a:pt x="3655" y="6065"/>
                  </a:lnTo>
                  <a:cubicBezTo>
                    <a:pt x="3610" y="6097"/>
                    <a:pt x="3558" y="6113"/>
                    <a:pt x="3506" y="6113"/>
                  </a:cubicBezTo>
                  <a:cubicBezTo>
                    <a:pt x="3427" y="6113"/>
                    <a:pt x="3349" y="6077"/>
                    <a:pt x="3300" y="6008"/>
                  </a:cubicBezTo>
                  <a:cubicBezTo>
                    <a:pt x="3218" y="5894"/>
                    <a:pt x="3243" y="5735"/>
                    <a:pt x="3356" y="5653"/>
                  </a:cubicBezTo>
                  <a:lnTo>
                    <a:pt x="3609" y="5471"/>
                  </a:lnTo>
                  <a:lnTo>
                    <a:pt x="3626" y="5458"/>
                  </a:lnTo>
                  <a:cubicBezTo>
                    <a:pt x="3670" y="5426"/>
                    <a:pt x="3722" y="5410"/>
                    <a:pt x="3774" y="5410"/>
                  </a:cubicBezTo>
                  <a:close/>
                  <a:moveTo>
                    <a:pt x="132" y="1"/>
                  </a:moveTo>
                  <a:cubicBezTo>
                    <a:pt x="92" y="1"/>
                    <a:pt x="53" y="22"/>
                    <a:pt x="31" y="58"/>
                  </a:cubicBezTo>
                  <a:cubicBezTo>
                    <a:pt x="0" y="114"/>
                    <a:pt x="18" y="184"/>
                    <a:pt x="72" y="216"/>
                  </a:cubicBezTo>
                  <a:lnTo>
                    <a:pt x="1830" y="1230"/>
                  </a:lnTo>
                  <a:lnTo>
                    <a:pt x="313" y="3856"/>
                  </a:lnTo>
                  <a:lnTo>
                    <a:pt x="188" y="3785"/>
                  </a:lnTo>
                  <a:cubicBezTo>
                    <a:pt x="170" y="3774"/>
                    <a:pt x="150" y="3770"/>
                    <a:pt x="131" y="3770"/>
                  </a:cubicBezTo>
                  <a:cubicBezTo>
                    <a:pt x="92" y="3770"/>
                    <a:pt x="53" y="3790"/>
                    <a:pt x="31" y="3828"/>
                  </a:cubicBezTo>
                  <a:cubicBezTo>
                    <a:pt x="0" y="3881"/>
                    <a:pt x="18" y="3951"/>
                    <a:pt x="72" y="3984"/>
                  </a:cubicBezTo>
                  <a:lnTo>
                    <a:pt x="683" y="4336"/>
                  </a:lnTo>
                  <a:cubicBezTo>
                    <a:pt x="701" y="4347"/>
                    <a:pt x="721" y="4351"/>
                    <a:pt x="740" y="4351"/>
                  </a:cubicBezTo>
                  <a:cubicBezTo>
                    <a:pt x="780" y="4351"/>
                    <a:pt x="819" y="4331"/>
                    <a:pt x="840" y="4295"/>
                  </a:cubicBezTo>
                  <a:lnTo>
                    <a:pt x="928" y="4141"/>
                  </a:lnTo>
                  <a:lnTo>
                    <a:pt x="1177" y="4275"/>
                  </a:lnTo>
                  <a:cubicBezTo>
                    <a:pt x="1003" y="4611"/>
                    <a:pt x="1261" y="4983"/>
                    <a:pt x="1605" y="4983"/>
                  </a:cubicBezTo>
                  <a:cubicBezTo>
                    <a:pt x="1655" y="4983"/>
                    <a:pt x="1706" y="4975"/>
                    <a:pt x="1758" y="4958"/>
                  </a:cubicBezTo>
                  <a:lnTo>
                    <a:pt x="1758" y="4958"/>
                  </a:lnTo>
                  <a:cubicBezTo>
                    <a:pt x="1757" y="5061"/>
                    <a:pt x="1791" y="5160"/>
                    <a:pt x="1853" y="5242"/>
                  </a:cubicBezTo>
                  <a:cubicBezTo>
                    <a:pt x="1947" y="5367"/>
                    <a:pt x="2093" y="5435"/>
                    <a:pt x="2243" y="5435"/>
                  </a:cubicBezTo>
                  <a:cubicBezTo>
                    <a:pt x="2292" y="5435"/>
                    <a:pt x="2341" y="5428"/>
                    <a:pt x="2388" y="5413"/>
                  </a:cubicBezTo>
                  <a:cubicBezTo>
                    <a:pt x="2393" y="5686"/>
                    <a:pt x="2618" y="5890"/>
                    <a:pt x="2873" y="5890"/>
                  </a:cubicBezTo>
                  <a:cubicBezTo>
                    <a:pt x="2922" y="5890"/>
                    <a:pt x="2972" y="5883"/>
                    <a:pt x="3021" y="5867"/>
                  </a:cubicBezTo>
                  <a:cubicBezTo>
                    <a:pt x="3025" y="6150"/>
                    <a:pt x="3258" y="6345"/>
                    <a:pt x="3507" y="6345"/>
                  </a:cubicBezTo>
                  <a:cubicBezTo>
                    <a:pt x="3603" y="6345"/>
                    <a:pt x="3701" y="6316"/>
                    <a:pt x="3790" y="6252"/>
                  </a:cubicBezTo>
                  <a:lnTo>
                    <a:pt x="4059" y="6057"/>
                  </a:lnTo>
                  <a:cubicBezTo>
                    <a:pt x="4117" y="6016"/>
                    <a:pt x="4164" y="5963"/>
                    <a:pt x="4199" y="5901"/>
                  </a:cubicBezTo>
                  <a:lnTo>
                    <a:pt x="4673" y="6159"/>
                  </a:lnTo>
                  <a:cubicBezTo>
                    <a:pt x="4748" y="6201"/>
                    <a:pt x="4827" y="6219"/>
                    <a:pt x="4904" y="6219"/>
                  </a:cubicBezTo>
                  <a:cubicBezTo>
                    <a:pt x="5176" y="6219"/>
                    <a:pt x="5420" y="5983"/>
                    <a:pt x="5386" y="5680"/>
                  </a:cubicBezTo>
                  <a:lnTo>
                    <a:pt x="5386" y="5680"/>
                  </a:lnTo>
                  <a:cubicBezTo>
                    <a:pt x="5415" y="5685"/>
                    <a:pt x="5444" y="5687"/>
                    <a:pt x="5474" y="5687"/>
                  </a:cubicBezTo>
                  <a:cubicBezTo>
                    <a:pt x="5475" y="5687"/>
                    <a:pt x="5475" y="5687"/>
                    <a:pt x="5476" y="5687"/>
                  </a:cubicBezTo>
                  <a:cubicBezTo>
                    <a:pt x="5764" y="5687"/>
                    <a:pt x="5988" y="5435"/>
                    <a:pt x="5956" y="5148"/>
                  </a:cubicBezTo>
                  <a:lnTo>
                    <a:pt x="5956" y="5148"/>
                  </a:lnTo>
                  <a:cubicBezTo>
                    <a:pt x="5986" y="5154"/>
                    <a:pt x="6016" y="5156"/>
                    <a:pt x="6046" y="5156"/>
                  </a:cubicBezTo>
                  <a:cubicBezTo>
                    <a:pt x="6327" y="5156"/>
                    <a:pt x="6558" y="4910"/>
                    <a:pt x="6527" y="4618"/>
                  </a:cubicBezTo>
                  <a:lnTo>
                    <a:pt x="6527" y="4618"/>
                  </a:lnTo>
                  <a:cubicBezTo>
                    <a:pt x="6555" y="4623"/>
                    <a:pt x="6584" y="4626"/>
                    <a:pt x="6614" y="4626"/>
                  </a:cubicBezTo>
                  <a:cubicBezTo>
                    <a:pt x="6615" y="4626"/>
                    <a:pt x="6615" y="4626"/>
                    <a:pt x="6616" y="4626"/>
                  </a:cubicBezTo>
                  <a:cubicBezTo>
                    <a:pt x="6938" y="4626"/>
                    <a:pt x="7171" y="4314"/>
                    <a:pt x="7080" y="4004"/>
                  </a:cubicBezTo>
                  <a:cubicBezTo>
                    <a:pt x="7070" y="3974"/>
                    <a:pt x="7060" y="3946"/>
                    <a:pt x="7046" y="3918"/>
                  </a:cubicBezTo>
                  <a:lnTo>
                    <a:pt x="7248" y="3774"/>
                  </a:lnTo>
                  <a:lnTo>
                    <a:pt x="7354" y="3915"/>
                  </a:lnTo>
                  <a:cubicBezTo>
                    <a:pt x="7377" y="3945"/>
                    <a:pt x="7411" y="3960"/>
                    <a:pt x="7446" y="3960"/>
                  </a:cubicBezTo>
                  <a:cubicBezTo>
                    <a:pt x="7471" y="3960"/>
                    <a:pt x="7497" y="3952"/>
                    <a:pt x="7519" y="3935"/>
                  </a:cubicBezTo>
                  <a:lnTo>
                    <a:pt x="7836" y="3682"/>
                  </a:lnTo>
                  <a:cubicBezTo>
                    <a:pt x="7886" y="3643"/>
                    <a:pt x="7896" y="3570"/>
                    <a:pt x="7855" y="3521"/>
                  </a:cubicBezTo>
                  <a:cubicBezTo>
                    <a:pt x="7833" y="3492"/>
                    <a:pt x="7799" y="3477"/>
                    <a:pt x="7765" y="3477"/>
                  </a:cubicBezTo>
                  <a:cubicBezTo>
                    <a:pt x="7740" y="3477"/>
                    <a:pt x="7715" y="3485"/>
                    <a:pt x="7694" y="3502"/>
                  </a:cubicBezTo>
                  <a:lnTo>
                    <a:pt x="7467" y="3682"/>
                  </a:lnTo>
                  <a:lnTo>
                    <a:pt x="5637" y="1279"/>
                  </a:lnTo>
                  <a:lnTo>
                    <a:pt x="6683" y="608"/>
                  </a:lnTo>
                  <a:cubicBezTo>
                    <a:pt x="6739" y="574"/>
                    <a:pt x="6755" y="500"/>
                    <a:pt x="6720" y="446"/>
                  </a:cubicBezTo>
                  <a:cubicBezTo>
                    <a:pt x="6698" y="411"/>
                    <a:pt x="6661" y="393"/>
                    <a:pt x="6623" y="393"/>
                  </a:cubicBezTo>
                  <a:cubicBezTo>
                    <a:pt x="6601" y="393"/>
                    <a:pt x="6578" y="399"/>
                    <a:pt x="6559" y="412"/>
                  </a:cubicBezTo>
                  <a:lnTo>
                    <a:pt x="5407" y="1151"/>
                  </a:lnTo>
                  <a:cubicBezTo>
                    <a:pt x="5350" y="1189"/>
                    <a:pt x="5337" y="1266"/>
                    <a:pt x="5377" y="1320"/>
                  </a:cubicBezTo>
                  <a:lnTo>
                    <a:pt x="5587" y="1594"/>
                  </a:lnTo>
                  <a:lnTo>
                    <a:pt x="5437" y="1709"/>
                  </a:lnTo>
                  <a:lnTo>
                    <a:pt x="4845" y="1512"/>
                  </a:lnTo>
                  <a:cubicBezTo>
                    <a:pt x="4834" y="1510"/>
                    <a:pt x="4822" y="1507"/>
                    <a:pt x="4810" y="1507"/>
                  </a:cubicBezTo>
                  <a:lnTo>
                    <a:pt x="3455" y="1507"/>
                  </a:lnTo>
                  <a:cubicBezTo>
                    <a:pt x="3402" y="1507"/>
                    <a:pt x="3356" y="1543"/>
                    <a:pt x="3343" y="1594"/>
                  </a:cubicBezTo>
                  <a:lnTo>
                    <a:pt x="3266" y="1900"/>
                  </a:lnTo>
                  <a:lnTo>
                    <a:pt x="3075" y="1818"/>
                  </a:lnTo>
                  <a:cubicBezTo>
                    <a:pt x="3059" y="1812"/>
                    <a:pt x="3043" y="1809"/>
                    <a:pt x="3026" y="1809"/>
                  </a:cubicBezTo>
                  <a:cubicBezTo>
                    <a:pt x="3023" y="1809"/>
                    <a:pt x="3019" y="1810"/>
                    <a:pt x="3016" y="1810"/>
                  </a:cubicBezTo>
                  <a:lnTo>
                    <a:pt x="2481" y="1873"/>
                  </a:lnTo>
                  <a:lnTo>
                    <a:pt x="2300" y="1767"/>
                  </a:lnTo>
                  <a:lnTo>
                    <a:pt x="2472" y="1468"/>
                  </a:lnTo>
                  <a:cubicBezTo>
                    <a:pt x="2503" y="1413"/>
                    <a:pt x="2484" y="1343"/>
                    <a:pt x="2430" y="1310"/>
                  </a:cubicBezTo>
                  <a:lnTo>
                    <a:pt x="188" y="15"/>
                  </a:lnTo>
                  <a:cubicBezTo>
                    <a:pt x="170" y="5"/>
                    <a:pt x="151" y="1"/>
                    <a:pt x="13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5"/>
            <p:cNvSpPr/>
            <p:nvPr/>
          </p:nvSpPr>
          <p:spPr>
            <a:xfrm>
              <a:off x="2147650" y="4377625"/>
              <a:ext cx="22775" cy="16175"/>
            </a:xfrm>
            <a:custGeom>
              <a:avLst/>
              <a:gdLst/>
              <a:ahLst/>
              <a:cxnLst/>
              <a:rect l="l" t="t" r="r" b="b"/>
              <a:pathLst>
                <a:path w="911" h="647" extrusionOk="0">
                  <a:moveTo>
                    <a:pt x="780" y="1"/>
                  </a:moveTo>
                  <a:cubicBezTo>
                    <a:pt x="759" y="1"/>
                    <a:pt x="737" y="7"/>
                    <a:pt x="717" y="20"/>
                  </a:cubicBezTo>
                  <a:lnTo>
                    <a:pt x="70" y="434"/>
                  </a:lnTo>
                  <a:cubicBezTo>
                    <a:pt x="16" y="468"/>
                    <a:pt x="1" y="541"/>
                    <a:pt x="35" y="593"/>
                  </a:cubicBezTo>
                  <a:cubicBezTo>
                    <a:pt x="57" y="628"/>
                    <a:pt x="94" y="647"/>
                    <a:pt x="132" y="647"/>
                  </a:cubicBezTo>
                  <a:cubicBezTo>
                    <a:pt x="154" y="647"/>
                    <a:pt x="175" y="641"/>
                    <a:pt x="195" y="628"/>
                  </a:cubicBezTo>
                  <a:lnTo>
                    <a:pt x="841" y="214"/>
                  </a:lnTo>
                  <a:cubicBezTo>
                    <a:pt x="895" y="179"/>
                    <a:pt x="911" y="107"/>
                    <a:pt x="876" y="53"/>
                  </a:cubicBezTo>
                  <a:cubicBezTo>
                    <a:pt x="855" y="19"/>
                    <a:pt x="818" y="1"/>
                    <a:pt x="78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4" name="Google Shape;1844;p15"/>
          <p:cNvGrpSpPr/>
          <p:nvPr/>
        </p:nvGrpSpPr>
        <p:grpSpPr>
          <a:xfrm>
            <a:off x="4134068" y="4185014"/>
            <a:ext cx="365204" cy="375433"/>
            <a:chOff x="3185475" y="4370650"/>
            <a:chExt cx="201425" cy="181150"/>
          </a:xfrm>
        </p:grpSpPr>
        <p:sp>
          <p:nvSpPr>
            <p:cNvPr id="1845" name="Google Shape;1845;p15"/>
            <p:cNvSpPr/>
            <p:nvPr/>
          </p:nvSpPr>
          <p:spPr>
            <a:xfrm>
              <a:off x="3268550" y="4407150"/>
              <a:ext cx="16225" cy="27850"/>
            </a:xfrm>
            <a:custGeom>
              <a:avLst/>
              <a:gdLst/>
              <a:ahLst/>
              <a:cxnLst/>
              <a:rect l="l" t="t" r="r" b="b"/>
              <a:pathLst>
                <a:path w="649" h="1114" extrusionOk="0">
                  <a:moveTo>
                    <a:pt x="309" y="224"/>
                  </a:moveTo>
                  <a:lnTo>
                    <a:pt x="309" y="429"/>
                  </a:lnTo>
                  <a:cubicBezTo>
                    <a:pt x="227" y="396"/>
                    <a:pt x="200" y="369"/>
                    <a:pt x="200" y="320"/>
                  </a:cubicBezTo>
                  <a:cubicBezTo>
                    <a:pt x="200" y="259"/>
                    <a:pt x="251" y="233"/>
                    <a:pt x="309" y="224"/>
                  </a:cubicBezTo>
                  <a:close/>
                  <a:moveTo>
                    <a:pt x="380" y="643"/>
                  </a:moveTo>
                  <a:cubicBezTo>
                    <a:pt x="464" y="680"/>
                    <a:pt x="481" y="721"/>
                    <a:pt x="481" y="768"/>
                  </a:cubicBezTo>
                  <a:cubicBezTo>
                    <a:pt x="481" y="830"/>
                    <a:pt x="441" y="866"/>
                    <a:pt x="380" y="878"/>
                  </a:cubicBezTo>
                  <a:lnTo>
                    <a:pt x="380" y="643"/>
                  </a:lnTo>
                  <a:close/>
                  <a:moveTo>
                    <a:pt x="344" y="1"/>
                  </a:moveTo>
                  <a:cubicBezTo>
                    <a:pt x="324" y="1"/>
                    <a:pt x="298" y="14"/>
                    <a:pt x="298" y="34"/>
                  </a:cubicBezTo>
                  <a:lnTo>
                    <a:pt x="298" y="72"/>
                  </a:lnTo>
                  <a:cubicBezTo>
                    <a:pt x="139" y="93"/>
                    <a:pt x="34" y="180"/>
                    <a:pt x="34" y="337"/>
                  </a:cubicBezTo>
                  <a:cubicBezTo>
                    <a:pt x="34" y="503"/>
                    <a:pt x="158" y="555"/>
                    <a:pt x="298" y="610"/>
                  </a:cubicBezTo>
                  <a:lnTo>
                    <a:pt x="298" y="880"/>
                  </a:lnTo>
                  <a:cubicBezTo>
                    <a:pt x="227" y="871"/>
                    <a:pt x="193" y="845"/>
                    <a:pt x="125" y="792"/>
                  </a:cubicBezTo>
                  <a:cubicBezTo>
                    <a:pt x="112" y="783"/>
                    <a:pt x="99" y="778"/>
                    <a:pt x="86" y="778"/>
                  </a:cubicBezTo>
                  <a:cubicBezTo>
                    <a:pt x="67" y="778"/>
                    <a:pt x="48" y="790"/>
                    <a:pt x="33" y="812"/>
                  </a:cubicBezTo>
                  <a:cubicBezTo>
                    <a:pt x="1" y="857"/>
                    <a:pt x="5" y="894"/>
                    <a:pt x="33" y="932"/>
                  </a:cubicBezTo>
                  <a:cubicBezTo>
                    <a:pt x="86" y="1002"/>
                    <a:pt x="199" y="1041"/>
                    <a:pt x="300" y="1041"/>
                  </a:cubicBezTo>
                  <a:lnTo>
                    <a:pt x="300" y="1080"/>
                  </a:lnTo>
                  <a:cubicBezTo>
                    <a:pt x="300" y="1099"/>
                    <a:pt x="321" y="1114"/>
                    <a:pt x="345" y="1114"/>
                  </a:cubicBezTo>
                  <a:cubicBezTo>
                    <a:pt x="367" y="1114"/>
                    <a:pt x="391" y="1099"/>
                    <a:pt x="391" y="1080"/>
                  </a:cubicBezTo>
                  <a:lnTo>
                    <a:pt x="391" y="1037"/>
                  </a:lnTo>
                  <a:cubicBezTo>
                    <a:pt x="534" y="1016"/>
                    <a:pt x="648" y="925"/>
                    <a:pt x="648" y="749"/>
                  </a:cubicBezTo>
                  <a:cubicBezTo>
                    <a:pt x="647" y="585"/>
                    <a:pt x="543" y="515"/>
                    <a:pt x="391" y="458"/>
                  </a:cubicBezTo>
                  <a:lnTo>
                    <a:pt x="391" y="220"/>
                  </a:lnTo>
                  <a:cubicBezTo>
                    <a:pt x="426" y="223"/>
                    <a:pt x="460" y="232"/>
                    <a:pt x="491" y="248"/>
                  </a:cubicBezTo>
                  <a:cubicBezTo>
                    <a:pt x="506" y="255"/>
                    <a:pt x="529" y="270"/>
                    <a:pt x="553" y="270"/>
                  </a:cubicBezTo>
                  <a:cubicBezTo>
                    <a:pt x="572" y="270"/>
                    <a:pt x="590" y="261"/>
                    <a:pt x="607" y="235"/>
                  </a:cubicBezTo>
                  <a:cubicBezTo>
                    <a:pt x="624" y="205"/>
                    <a:pt x="636" y="157"/>
                    <a:pt x="600" y="126"/>
                  </a:cubicBezTo>
                  <a:cubicBezTo>
                    <a:pt x="547" y="83"/>
                    <a:pt x="456" y="69"/>
                    <a:pt x="391" y="69"/>
                  </a:cubicBezTo>
                  <a:lnTo>
                    <a:pt x="391" y="34"/>
                  </a:lnTo>
                  <a:cubicBezTo>
                    <a:pt x="391" y="14"/>
                    <a:pt x="366" y="1"/>
                    <a:pt x="34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15"/>
            <p:cNvSpPr/>
            <p:nvPr/>
          </p:nvSpPr>
          <p:spPr>
            <a:xfrm>
              <a:off x="3298075" y="4380200"/>
              <a:ext cx="48250" cy="46400"/>
            </a:xfrm>
            <a:custGeom>
              <a:avLst/>
              <a:gdLst/>
              <a:ahLst/>
              <a:cxnLst/>
              <a:rect l="l" t="t" r="r" b="b"/>
              <a:pathLst>
                <a:path w="1930" h="1856" extrusionOk="0">
                  <a:moveTo>
                    <a:pt x="1001" y="231"/>
                  </a:moveTo>
                  <a:cubicBezTo>
                    <a:pt x="1091" y="231"/>
                    <a:pt x="1182" y="248"/>
                    <a:pt x="1268" y="284"/>
                  </a:cubicBezTo>
                  <a:cubicBezTo>
                    <a:pt x="1528" y="392"/>
                    <a:pt x="1698" y="645"/>
                    <a:pt x="1698" y="928"/>
                  </a:cubicBezTo>
                  <a:cubicBezTo>
                    <a:pt x="1698" y="1311"/>
                    <a:pt x="1386" y="1624"/>
                    <a:pt x="1002" y="1624"/>
                  </a:cubicBezTo>
                  <a:cubicBezTo>
                    <a:pt x="719" y="1624"/>
                    <a:pt x="466" y="1454"/>
                    <a:pt x="357" y="1194"/>
                  </a:cubicBezTo>
                  <a:cubicBezTo>
                    <a:pt x="249" y="933"/>
                    <a:pt x="310" y="634"/>
                    <a:pt x="509" y="435"/>
                  </a:cubicBezTo>
                  <a:cubicBezTo>
                    <a:pt x="642" y="302"/>
                    <a:pt x="820" y="231"/>
                    <a:pt x="1001" y="231"/>
                  </a:cubicBezTo>
                  <a:close/>
                  <a:moveTo>
                    <a:pt x="1002" y="0"/>
                  </a:moveTo>
                  <a:cubicBezTo>
                    <a:pt x="626" y="0"/>
                    <a:pt x="288" y="225"/>
                    <a:pt x="144" y="572"/>
                  </a:cubicBezTo>
                  <a:cubicBezTo>
                    <a:pt x="0" y="920"/>
                    <a:pt x="80" y="1318"/>
                    <a:pt x="345" y="1583"/>
                  </a:cubicBezTo>
                  <a:cubicBezTo>
                    <a:pt x="523" y="1761"/>
                    <a:pt x="761" y="1855"/>
                    <a:pt x="1002" y="1855"/>
                  </a:cubicBezTo>
                  <a:cubicBezTo>
                    <a:pt x="1122" y="1855"/>
                    <a:pt x="1242" y="1832"/>
                    <a:pt x="1356" y="1785"/>
                  </a:cubicBezTo>
                  <a:cubicBezTo>
                    <a:pt x="1703" y="1641"/>
                    <a:pt x="1929" y="1303"/>
                    <a:pt x="1929" y="928"/>
                  </a:cubicBezTo>
                  <a:cubicBezTo>
                    <a:pt x="1928" y="415"/>
                    <a:pt x="1513" y="0"/>
                    <a:pt x="10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15"/>
            <p:cNvSpPr/>
            <p:nvPr/>
          </p:nvSpPr>
          <p:spPr>
            <a:xfrm>
              <a:off x="3241400" y="4370650"/>
              <a:ext cx="113975" cy="82900"/>
            </a:xfrm>
            <a:custGeom>
              <a:avLst/>
              <a:gdLst/>
              <a:ahLst/>
              <a:cxnLst/>
              <a:rect l="l" t="t" r="r" b="b"/>
              <a:pathLst>
                <a:path w="4559" h="3316" extrusionOk="0">
                  <a:moveTo>
                    <a:pt x="1417" y="1309"/>
                  </a:moveTo>
                  <a:cubicBezTo>
                    <a:pt x="1643" y="1309"/>
                    <a:pt x="1864" y="1420"/>
                    <a:pt x="1997" y="1619"/>
                  </a:cubicBezTo>
                  <a:cubicBezTo>
                    <a:pt x="2022" y="1722"/>
                    <a:pt x="2059" y="1821"/>
                    <a:pt x="2109" y="1914"/>
                  </a:cubicBezTo>
                  <a:cubicBezTo>
                    <a:pt x="2156" y="2266"/>
                    <a:pt x="1931" y="2597"/>
                    <a:pt x="1588" y="2683"/>
                  </a:cubicBezTo>
                  <a:cubicBezTo>
                    <a:pt x="1530" y="2697"/>
                    <a:pt x="1473" y="2704"/>
                    <a:pt x="1416" y="2704"/>
                  </a:cubicBezTo>
                  <a:cubicBezTo>
                    <a:pt x="1133" y="2704"/>
                    <a:pt x="869" y="2529"/>
                    <a:pt x="765" y="2253"/>
                  </a:cubicBezTo>
                  <a:cubicBezTo>
                    <a:pt x="640" y="1922"/>
                    <a:pt x="784" y="1549"/>
                    <a:pt x="1099" y="1386"/>
                  </a:cubicBezTo>
                  <a:cubicBezTo>
                    <a:pt x="1200" y="1334"/>
                    <a:pt x="1309" y="1309"/>
                    <a:pt x="1417" y="1309"/>
                  </a:cubicBezTo>
                  <a:close/>
                  <a:moveTo>
                    <a:pt x="1419" y="928"/>
                  </a:moveTo>
                  <a:cubicBezTo>
                    <a:pt x="1609" y="928"/>
                    <a:pt x="1802" y="978"/>
                    <a:pt x="1979" y="1086"/>
                  </a:cubicBezTo>
                  <a:cubicBezTo>
                    <a:pt x="1970" y="1141"/>
                    <a:pt x="1964" y="1198"/>
                    <a:pt x="1962" y="1255"/>
                  </a:cubicBezTo>
                  <a:cubicBezTo>
                    <a:pt x="1799" y="1137"/>
                    <a:pt x="1609" y="1079"/>
                    <a:pt x="1418" y="1079"/>
                  </a:cubicBezTo>
                  <a:cubicBezTo>
                    <a:pt x="1220" y="1079"/>
                    <a:pt x="1021" y="1143"/>
                    <a:pt x="855" y="1269"/>
                  </a:cubicBezTo>
                  <a:cubicBezTo>
                    <a:pt x="529" y="1518"/>
                    <a:pt x="407" y="1951"/>
                    <a:pt x="551" y="2334"/>
                  </a:cubicBezTo>
                  <a:cubicBezTo>
                    <a:pt x="688" y="2697"/>
                    <a:pt x="1036" y="2934"/>
                    <a:pt x="1420" y="2934"/>
                  </a:cubicBezTo>
                  <a:cubicBezTo>
                    <a:pt x="1440" y="2934"/>
                    <a:pt x="1461" y="2933"/>
                    <a:pt x="1481" y="2932"/>
                  </a:cubicBezTo>
                  <a:cubicBezTo>
                    <a:pt x="1890" y="2904"/>
                    <a:pt x="2231" y="2611"/>
                    <a:pt x="2323" y="2213"/>
                  </a:cubicBezTo>
                  <a:cubicBezTo>
                    <a:pt x="2362" y="2253"/>
                    <a:pt x="2403" y="2292"/>
                    <a:pt x="2448" y="2327"/>
                  </a:cubicBezTo>
                  <a:cubicBezTo>
                    <a:pt x="2308" y="2777"/>
                    <a:pt x="1892" y="3085"/>
                    <a:pt x="1421" y="3085"/>
                  </a:cubicBezTo>
                  <a:cubicBezTo>
                    <a:pt x="1420" y="3085"/>
                    <a:pt x="1419" y="3085"/>
                    <a:pt x="1418" y="3085"/>
                  </a:cubicBezTo>
                  <a:cubicBezTo>
                    <a:pt x="704" y="3085"/>
                    <a:pt x="186" y="2403"/>
                    <a:pt x="380" y="1715"/>
                  </a:cubicBezTo>
                  <a:cubicBezTo>
                    <a:pt x="517" y="1227"/>
                    <a:pt x="957" y="928"/>
                    <a:pt x="1419" y="928"/>
                  </a:cubicBezTo>
                  <a:close/>
                  <a:moveTo>
                    <a:pt x="3268" y="0"/>
                  </a:moveTo>
                  <a:cubicBezTo>
                    <a:pt x="2723" y="0"/>
                    <a:pt x="2232" y="340"/>
                    <a:pt x="2041" y="856"/>
                  </a:cubicBezTo>
                  <a:cubicBezTo>
                    <a:pt x="1845" y="750"/>
                    <a:pt x="1630" y="698"/>
                    <a:pt x="1417" y="698"/>
                  </a:cubicBezTo>
                  <a:cubicBezTo>
                    <a:pt x="1107" y="698"/>
                    <a:pt x="800" y="808"/>
                    <a:pt x="556" y="1020"/>
                  </a:cubicBezTo>
                  <a:cubicBezTo>
                    <a:pt x="146" y="1380"/>
                    <a:pt x="0" y="1957"/>
                    <a:pt x="193" y="2469"/>
                  </a:cubicBezTo>
                  <a:cubicBezTo>
                    <a:pt x="385" y="2978"/>
                    <a:pt x="872" y="3316"/>
                    <a:pt x="1416" y="3316"/>
                  </a:cubicBezTo>
                  <a:cubicBezTo>
                    <a:pt x="1418" y="3316"/>
                    <a:pt x="1420" y="3316"/>
                    <a:pt x="1422" y="3315"/>
                  </a:cubicBezTo>
                  <a:cubicBezTo>
                    <a:pt x="1969" y="3314"/>
                    <a:pt x="2456" y="2974"/>
                    <a:pt x="2646" y="2461"/>
                  </a:cubicBezTo>
                  <a:cubicBezTo>
                    <a:pt x="2841" y="2567"/>
                    <a:pt x="3055" y="2619"/>
                    <a:pt x="3268" y="2619"/>
                  </a:cubicBezTo>
                  <a:cubicBezTo>
                    <a:pt x="3561" y="2619"/>
                    <a:pt x="3851" y="2521"/>
                    <a:pt x="4089" y="2330"/>
                  </a:cubicBezTo>
                  <a:cubicBezTo>
                    <a:pt x="4316" y="2146"/>
                    <a:pt x="4476" y="1890"/>
                    <a:pt x="4544" y="1606"/>
                  </a:cubicBezTo>
                  <a:cubicBezTo>
                    <a:pt x="4557" y="1543"/>
                    <a:pt x="4519" y="1481"/>
                    <a:pt x="4458" y="1466"/>
                  </a:cubicBezTo>
                  <a:cubicBezTo>
                    <a:pt x="4449" y="1464"/>
                    <a:pt x="4440" y="1463"/>
                    <a:pt x="4432" y="1463"/>
                  </a:cubicBezTo>
                  <a:cubicBezTo>
                    <a:pt x="4378" y="1463"/>
                    <a:pt x="4331" y="1499"/>
                    <a:pt x="4319" y="1553"/>
                  </a:cubicBezTo>
                  <a:cubicBezTo>
                    <a:pt x="4219" y="1987"/>
                    <a:pt x="3863" y="2314"/>
                    <a:pt x="3422" y="2377"/>
                  </a:cubicBezTo>
                  <a:cubicBezTo>
                    <a:pt x="3371" y="2385"/>
                    <a:pt x="3320" y="2388"/>
                    <a:pt x="3269" y="2388"/>
                  </a:cubicBezTo>
                  <a:cubicBezTo>
                    <a:pt x="2884" y="2388"/>
                    <a:pt x="2522" y="2181"/>
                    <a:pt x="2331" y="1839"/>
                  </a:cubicBezTo>
                  <a:cubicBezTo>
                    <a:pt x="2310" y="1730"/>
                    <a:pt x="2270" y="1626"/>
                    <a:pt x="2214" y="1531"/>
                  </a:cubicBezTo>
                  <a:cubicBezTo>
                    <a:pt x="2072" y="863"/>
                    <a:pt x="2586" y="231"/>
                    <a:pt x="3269" y="231"/>
                  </a:cubicBezTo>
                  <a:cubicBezTo>
                    <a:pt x="3270" y="231"/>
                    <a:pt x="3271" y="231"/>
                    <a:pt x="3272" y="231"/>
                  </a:cubicBezTo>
                  <a:cubicBezTo>
                    <a:pt x="3773" y="231"/>
                    <a:pt x="4207" y="577"/>
                    <a:pt x="4319" y="1066"/>
                  </a:cubicBezTo>
                  <a:cubicBezTo>
                    <a:pt x="4330" y="1119"/>
                    <a:pt x="4378" y="1155"/>
                    <a:pt x="4431" y="1155"/>
                  </a:cubicBezTo>
                  <a:cubicBezTo>
                    <a:pt x="4439" y="1155"/>
                    <a:pt x="4448" y="1154"/>
                    <a:pt x="4458" y="1152"/>
                  </a:cubicBezTo>
                  <a:cubicBezTo>
                    <a:pt x="4519" y="1139"/>
                    <a:pt x="4558" y="1077"/>
                    <a:pt x="4544" y="1014"/>
                  </a:cubicBezTo>
                  <a:cubicBezTo>
                    <a:pt x="4413" y="451"/>
                    <a:pt x="3929" y="39"/>
                    <a:pt x="3351" y="3"/>
                  </a:cubicBezTo>
                  <a:cubicBezTo>
                    <a:pt x="3323" y="1"/>
                    <a:pt x="3296" y="0"/>
                    <a:pt x="32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15"/>
            <p:cNvSpPr/>
            <p:nvPr/>
          </p:nvSpPr>
          <p:spPr>
            <a:xfrm>
              <a:off x="3315100" y="4389725"/>
              <a:ext cx="15950" cy="27850"/>
            </a:xfrm>
            <a:custGeom>
              <a:avLst/>
              <a:gdLst/>
              <a:ahLst/>
              <a:cxnLst/>
              <a:rect l="l" t="t" r="r" b="b"/>
              <a:pathLst>
                <a:path w="638" h="1114" extrusionOk="0">
                  <a:moveTo>
                    <a:pt x="298" y="224"/>
                  </a:moveTo>
                  <a:lnTo>
                    <a:pt x="298" y="428"/>
                  </a:lnTo>
                  <a:cubicBezTo>
                    <a:pt x="216" y="396"/>
                    <a:pt x="189" y="369"/>
                    <a:pt x="189" y="318"/>
                  </a:cubicBezTo>
                  <a:cubicBezTo>
                    <a:pt x="189" y="260"/>
                    <a:pt x="240" y="233"/>
                    <a:pt x="298" y="224"/>
                  </a:cubicBezTo>
                  <a:close/>
                  <a:moveTo>
                    <a:pt x="369" y="642"/>
                  </a:moveTo>
                  <a:cubicBezTo>
                    <a:pt x="453" y="680"/>
                    <a:pt x="470" y="720"/>
                    <a:pt x="470" y="768"/>
                  </a:cubicBezTo>
                  <a:cubicBezTo>
                    <a:pt x="470" y="829"/>
                    <a:pt x="430" y="866"/>
                    <a:pt x="369" y="878"/>
                  </a:cubicBezTo>
                  <a:lnTo>
                    <a:pt x="369" y="642"/>
                  </a:lnTo>
                  <a:close/>
                  <a:moveTo>
                    <a:pt x="334" y="0"/>
                  </a:moveTo>
                  <a:cubicBezTo>
                    <a:pt x="313" y="0"/>
                    <a:pt x="289" y="14"/>
                    <a:pt x="289" y="34"/>
                  </a:cubicBezTo>
                  <a:lnTo>
                    <a:pt x="289" y="72"/>
                  </a:lnTo>
                  <a:cubicBezTo>
                    <a:pt x="128" y="93"/>
                    <a:pt x="25" y="179"/>
                    <a:pt x="25" y="337"/>
                  </a:cubicBezTo>
                  <a:cubicBezTo>
                    <a:pt x="25" y="508"/>
                    <a:pt x="157" y="559"/>
                    <a:pt x="289" y="610"/>
                  </a:cubicBezTo>
                  <a:lnTo>
                    <a:pt x="289" y="881"/>
                  </a:lnTo>
                  <a:cubicBezTo>
                    <a:pt x="213" y="871"/>
                    <a:pt x="178" y="840"/>
                    <a:pt x="114" y="792"/>
                  </a:cubicBezTo>
                  <a:cubicBezTo>
                    <a:pt x="101" y="782"/>
                    <a:pt x="88" y="778"/>
                    <a:pt x="76" y="778"/>
                  </a:cubicBezTo>
                  <a:cubicBezTo>
                    <a:pt x="32" y="778"/>
                    <a:pt x="1" y="839"/>
                    <a:pt x="1" y="874"/>
                  </a:cubicBezTo>
                  <a:cubicBezTo>
                    <a:pt x="1" y="894"/>
                    <a:pt x="9" y="916"/>
                    <a:pt x="22" y="932"/>
                  </a:cubicBezTo>
                  <a:cubicBezTo>
                    <a:pt x="75" y="1003"/>
                    <a:pt x="190" y="1041"/>
                    <a:pt x="289" y="1041"/>
                  </a:cubicBezTo>
                  <a:lnTo>
                    <a:pt x="289" y="1080"/>
                  </a:lnTo>
                  <a:cubicBezTo>
                    <a:pt x="289" y="1099"/>
                    <a:pt x="310" y="1113"/>
                    <a:pt x="334" y="1113"/>
                  </a:cubicBezTo>
                  <a:cubicBezTo>
                    <a:pt x="355" y="1113"/>
                    <a:pt x="380" y="1099"/>
                    <a:pt x="380" y="1080"/>
                  </a:cubicBezTo>
                  <a:lnTo>
                    <a:pt x="380" y="1037"/>
                  </a:lnTo>
                  <a:cubicBezTo>
                    <a:pt x="523" y="1015"/>
                    <a:pt x="637" y="925"/>
                    <a:pt x="637" y="750"/>
                  </a:cubicBezTo>
                  <a:cubicBezTo>
                    <a:pt x="636" y="580"/>
                    <a:pt x="527" y="512"/>
                    <a:pt x="380" y="459"/>
                  </a:cubicBezTo>
                  <a:lnTo>
                    <a:pt x="380" y="220"/>
                  </a:lnTo>
                  <a:cubicBezTo>
                    <a:pt x="430" y="224"/>
                    <a:pt x="456" y="234"/>
                    <a:pt x="512" y="263"/>
                  </a:cubicBezTo>
                  <a:cubicBezTo>
                    <a:pt x="521" y="268"/>
                    <a:pt x="531" y="270"/>
                    <a:pt x="541" y="270"/>
                  </a:cubicBezTo>
                  <a:cubicBezTo>
                    <a:pt x="563" y="270"/>
                    <a:pt x="585" y="257"/>
                    <a:pt x="596" y="234"/>
                  </a:cubicBezTo>
                  <a:cubicBezTo>
                    <a:pt x="613" y="205"/>
                    <a:pt x="625" y="156"/>
                    <a:pt x="589" y="125"/>
                  </a:cubicBezTo>
                  <a:cubicBezTo>
                    <a:pt x="536" y="82"/>
                    <a:pt x="447" y="69"/>
                    <a:pt x="380" y="69"/>
                  </a:cubicBezTo>
                  <a:lnTo>
                    <a:pt x="380" y="34"/>
                  </a:lnTo>
                  <a:cubicBezTo>
                    <a:pt x="380" y="14"/>
                    <a:pt x="356" y="0"/>
                    <a:pt x="33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15"/>
            <p:cNvSpPr/>
            <p:nvPr/>
          </p:nvSpPr>
          <p:spPr>
            <a:xfrm>
              <a:off x="3185475" y="4435900"/>
              <a:ext cx="201425" cy="115900"/>
            </a:xfrm>
            <a:custGeom>
              <a:avLst/>
              <a:gdLst/>
              <a:ahLst/>
              <a:cxnLst/>
              <a:rect l="l" t="t" r="r" b="b"/>
              <a:pathLst>
                <a:path w="8057" h="4636" extrusionOk="0">
                  <a:moveTo>
                    <a:pt x="2562" y="1376"/>
                  </a:moveTo>
                  <a:cubicBezTo>
                    <a:pt x="2574" y="1376"/>
                    <a:pt x="2586" y="1383"/>
                    <a:pt x="2590" y="1395"/>
                  </a:cubicBezTo>
                  <a:cubicBezTo>
                    <a:pt x="2639" y="1521"/>
                    <a:pt x="3361" y="3442"/>
                    <a:pt x="3390" y="3514"/>
                  </a:cubicBezTo>
                  <a:cubicBezTo>
                    <a:pt x="3395" y="3528"/>
                    <a:pt x="3387" y="3545"/>
                    <a:pt x="3372" y="3550"/>
                  </a:cubicBezTo>
                  <a:lnTo>
                    <a:pt x="2858" y="3744"/>
                  </a:lnTo>
                  <a:lnTo>
                    <a:pt x="2040" y="1571"/>
                  </a:lnTo>
                  <a:lnTo>
                    <a:pt x="2552" y="1377"/>
                  </a:lnTo>
                  <a:cubicBezTo>
                    <a:pt x="2556" y="1376"/>
                    <a:pt x="2559" y="1376"/>
                    <a:pt x="2562" y="1376"/>
                  </a:cubicBezTo>
                  <a:close/>
                  <a:moveTo>
                    <a:pt x="1823" y="1652"/>
                  </a:moveTo>
                  <a:lnTo>
                    <a:pt x="2643" y="3826"/>
                  </a:lnTo>
                  <a:lnTo>
                    <a:pt x="1119" y="4401"/>
                  </a:lnTo>
                  <a:cubicBezTo>
                    <a:pt x="1113" y="4402"/>
                    <a:pt x="1108" y="4403"/>
                    <a:pt x="1103" y="4403"/>
                  </a:cubicBezTo>
                  <a:cubicBezTo>
                    <a:pt x="1082" y="4403"/>
                    <a:pt x="1063" y="4392"/>
                    <a:pt x="1056" y="4372"/>
                  </a:cubicBezTo>
                  <a:lnTo>
                    <a:pt x="271" y="2289"/>
                  </a:lnTo>
                  <a:cubicBezTo>
                    <a:pt x="261" y="2263"/>
                    <a:pt x="275" y="2236"/>
                    <a:pt x="299" y="2227"/>
                  </a:cubicBezTo>
                  <a:lnTo>
                    <a:pt x="1823" y="1652"/>
                  </a:lnTo>
                  <a:close/>
                  <a:moveTo>
                    <a:pt x="7385" y="0"/>
                  </a:moveTo>
                  <a:cubicBezTo>
                    <a:pt x="7209" y="0"/>
                    <a:pt x="7040" y="92"/>
                    <a:pt x="6911" y="213"/>
                  </a:cubicBezTo>
                  <a:lnTo>
                    <a:pt x="5678" y="1236"/>
                  </a:lnTo>
                  <a:cubicBezTo>
                    <a:pt x="5608" y="1085"/>
                    <a:pt x="5461" y="933"/>
                    <a:pt x="5180" y="933"/>
                  </a:cubicBezTo>
                  <a:cubicBezTo>
                    <a:pt x="4861" y="933"/>
                    <a:pt x="4619" y="931"/>
                    <a:pt x="4429" y="931"/>
                  </a:cubicBezTo>
                  <a:cubicBezTo>
                    <a:pt x="3937" y="931"/>
                    <a:pt x="3801" y="942"/>
                    <a:pt x="3604" y="1018"/>
                  </a:cubicBezTo>
                  <a:lnTo>
                    <a:pt x="3600" y="1018"/>
                  </a:lnTo>
                  <a:lnTo>
                    <a:pt x="2818" y="1342"/>
                  </a:lnTo>
                  <a:lnTo>
                    <a:pt x="2807" y="1313"/>
                  </a:lnTo>
                  <a:cubicBezTo>
                    <a:pt x="2767" y="1209"/>
                    <a:pt x="2669" y="1145"/>
                    <a:pt x="2564" y="1145"/>
                  </a:cubicBezTo>
                  <a:cubicBezTo>
                    <a:pt x="2533" y="1145"/>
                    <a:pt x="2502" y="1150"/>
                    <a:pt x="2472" y="1162"/>
                  </a:cubicBezTo>
                  <a:lnTo>
                    <a:pt x="1878" y="1385"/>
                  </a:lnTo>
                  <a:lnTo>
                    <a:pt x="218" y="2011"/>
                  </a:lnTo>
                  <a:cubicBezTo>
                    <a:pt x="73" y="2065"/>
                    <a:pt x="0" y="2227"/>
                    <a:pt x="55" y="2371"/>
                  </a:cubicBezTo>
                  <a:lnTo>
                    <a:pt x="840" y="4455"/>
                  </a:lnTo>
                  <a:cubicBezTo>
                    <a:pt x="882" y="4566"/>
                    <a:pt x="989" y="4635"/>
                    <a:pt x="1102" y="4635"/>
                  </a:cubicBezTo>
                  <a:cubicBezTo>
                    <a:pt x="1134" y="4635"/>
                    <a:pt x="1167" y="4629"/>
                    <a:pt x="1200" y="4617"/>
                  </a:cubicBezTo>
                  <a:lnTo>
                    <a:pt x="2831" y="4002"/>
                  </a:lnTo>
                  <a:lnTo>
                    <a:pt x="3454" y="3768"/>
                  </a:lnTo>
                  <a:cubicBezTo>
                    <a:pt x="3588" y="3717"/>
                    <a:pt x="3656" y="3567"/>
                    <a:pt x="3605" y="3433"/>
                  </a:cubicBezTo>
                  <a:lnTo>
                    <a:pt x="3596" y="3406"/>
                  </a:lnTo>
                  <a:cubicBezTo>
                    <a:pt x="4004" y="3232"/>
                    <a:pt x="4013" y="3212"/>
                    <a:pt x="4437" y="3211"/>
                  </a:cubicBezTo>
                  <a:cubicBezTo>
                    <a:pt x="4500" y="3209"/>
                    <a:pt x="4551" y="3158"/>
                    <a:pt x="4551" y="3095"/>
                  </a:cubicBezTo>
                  <a:cubicBezTo>
                    <a:pt x="4551" y="3030"/>
                    <a:pt x="4500" y="2979"/>
                    <a:pt x="4437" y="2979"/>
                  </a:cubicBezTo>
                  <a:cubicBezTo>
                    <a:pt x="3975" y="2982"/>
                    <a:pt x="3935" y="3010"/>
                    <a:pt x="3514" y="3189"/>
                  </a:cubicBezTo>
                  <a:lnTo>
                    <a:pt x="2900" y="1559"/>
                  </a:lnTo>
                  <a:lnTo>
                    <a:pt x="3687" y="1233"/>
                  </a:lnTo>
                  <a:cubicBezTo>
                    <a:pt x="3846" y="1173"/>
                    <a:pt x="3959" y="1164"/>
                    <a:pt x="4395" y="1164"/>
                  </a:cubicBezTo>
                  <a:cubicBezTo>
                    <a:pt x="4585" y="1164"/>
                    <a:pt x="4837" y="1166"/>
                    <a:pt x="5181" y="1166"/>
                  </a:cubicBezTo>
                  <a:cubicBezTo>
                    <a:pt x="5307" y="1166"/>
                    <a:pt x="5394" y="1209"/>
                    <a:pt x="5448" y="1298"/>
                  </a:cubicBezTo>
                  <a:cubicBezTo>
                    <a:pt x="5474" y="1342"/>
                    <a:pt x="5491" y="1392"/>
                    <a:pt x="5498" y="1443"/>
                  </a:cubicBezTo>
                  <a:cubicBezTo>
                    <a:pt x="5494" y="1489"/>
                    <a:pt x="5467" y="1699"/>
                    <a:pt x="5260" y="1734"/>
                  </a:cubicBezTo>
                  <a:cubicBezTo>
                    <a:pt x="4943" y="1788"/>
                    <a:pt x="4261" y="1885"/>
                    <a:pt x="4254" y="1886"/>
                  </a:cubicBezTo>
                  <a:cubicBezTo>
                    <a:pt x="4193" y="1894"/>
                    <a:pt x="4149" y="1948"/>
                    <a:pt x="4154" y="2010"/>
                  </a:cubicBezTo>
                  <a:cubicBezTo>
                    <a:pt x="4158" y="2070"/>
                    <a:pt x="4208" y="2116"/>
                    <a:pt x="4268" y="2116"/>
                  </a:cubicBezTo>
                  <a:cubicBezTo>
                    <a:pt x="4268" y="2116"/>
                    <a:pt x="4269" y="2116"/>
                    <a:pt x="4270" y="2116"/>
                  </a:cubicBezTo>
                  <a:cubicBezTo>
                    <a:pt x="4277" y="2116"/>
                    <a:pt x="4282" y="2116"/>
                    <a:pt x="4288" y="2115"/>
                  </a:cubicBezTo>
                  <a:cubicBezTo>
                    <a:pt x="4294" y="2114"/>
                    <a:pt x="4980" y="2015"/>
                    <a:pt x="5300" y="1961"/>
                  </a:cubicBezTo>
                  <a:cubicBezTo>
                    <a:pt x="5592" y="1912"/>
                    <a:pt x="5701" y="1663"/>
                    <a:pt x="5724" y="1500"/>
                  </a:cubicBezTo>
                  <a:lnTo>
                    <a:pt x="7061" y="392"/>
                  </a:lnTo>
                  <a:lnTo>
                    <a:pt x="7065" y="388"/>
                  </a:lnTo>
                  <a:lnTo>
                    <a:pt x="7070" y="382"/>
                  </a:lnTo>
                  <a:cubicBezTo>
                    <a:pt x="7154" y="305"/>
                    <a:pt x="7263" y="231"/>
                    <a:pt x="7380" y="231"/>
                  </a:cubicBezTo>
                  <a:cubicBezTo>
                    <a:pt x="7450" y="231"/>
                    <a:pt x="7521" y="257"/>
                    <a:pt x="7592" y="322"/>
                  </a:cubicBezTo>
                  <a:cubicBezTo>
                    <a:pt x="7808" y="536"/>
                    <a:pt x="7610" y="790"/>
                    <a:pt x="7564" y="843"/>
                  </a:cubicBezTo>
                  <a:lnTo>
                    <a:pt x="5876" y="2656"/>
                  </a:lnTo>
                  <a:cubicBezTo>
                    <a:pt x="5876" y="2657"/>
                    <a:pt x="5875" y="2659"/>
                    <a:pt x="5875" y="2659"/>
                  </a:cubicBezTo>
                  <a:cubicBezTo>
                    <a:pt x="5638" y="2931"/>
                    <a:pt x="5317" y="2975"/>
                    <a:pt x="5188" y="2982"/>
                  </a:cubicBezTo>
                  <a:lnTo>
                    <a:pt x="4977" y="2982"/>
                  </a:lnTo>
                  <a:cubicBezTo>
                    <a:pt x="4915" y="2985"/>
                    <a:pt x="4865" y="3036"/>
                    <a:pt x="4865" y="3098"/>
                  </a:cubicBezTo>
                  <a:cubicBezTo>
                    <a:pt x="4865" y="3160"/>
                    <a:pt x="4915" y="3211"/>
                    <a:pt x="4977" y="3213"/>
                  </a:cubicBezTo>
                  <a:lnTo>
                    <a:pt x="5198" y="3213"/>
                  </a:lnTo>
                  <a:cubicBezTo>
                    <a:pt x="5355" y="3205"/>
                    <a:pt x="5751" y="3151"/>
                    <a:pt x="6048" y="2812"/>
                  </a:cubicBezTo>
                  <a:lnTo>
                    <a:pt x="7736" y="998"/>
                  </a:lnTo>
                  <a:lnTo>
                    <a:pt x="7738" y="996"/>
                  </a:lnTo>
                  <a:cubicBezTo>
                    <a:pt x="7886" y="824"/>
                    <a:pt x="8057" y="454"/>
                    <a:pt x="7751" y="155"/>
                  </a:cubicBezTo>
                  <a:lnTo>
                    <a:pt x="7749" y="152"/>
                  </a:lnTo>
                  <a:cubicBezTo>
                    <a:pt x="7632" y="44"/>
                    <a:pt x="7507" y="0"/>
                    <a:pt x="738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0" name="Google Shape;1850;p15"/>
          <p:cNvSpPr txBox="1"/>
          <p:nvPr/>
        </p:nvSpPr>
        <p:spPr>
          <a:xfrm>
            <a:off x="799825" y="1438300"/>
            <a:ext cx="2601000" cy="417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aleway Black"/>
                <a:ea typeface="Raleway Black"/>
                <a:cs typeface="Raleway Black"/>
                <a:sym typeface="Raleway Black"/>
              </a:rPr>
              <a:t>Liberality of markets in the EU</a:t>
            </a:r>
            <a:endParaRPr sz="1800" b="0" i="0" u="none" strike="noStrike" cap="none">
              <a:solidFill>
                <a:schemeClr val="dk1"/>
              </a:solidFill>
              <a:latin typeface="Raleway Black"/>
              <a:ea typeface="Raleway Black"/>
              <a:cs typeface="Raleway Black"/>
              <a:sym typeface="Raleway Black"/>
            </a:endParaRPr>
          </a:p>
        </p:txBody>
      </p:sp>
      <p:sp>
        <p:nvSpPr>
          <p:cNvPr id="1851" name="Google Shape;1851;p15"/>
          <p:cNvSpPr txBox="1"/>
          <p:nvPr/>
        </p:nvSpPr>
        <p:spPr>
          <a:xfrm>
            <a:off x="86123" y="2964075"/>
            <a:ext cx="2652900" cy="417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 sz="1800" b="0" i="0" u="none" strike="noStrike" cap="none">
                <a:solidFill>
                  <a:schemeClr val="dk1"/>
                </a:solidFill>
                <a:latin typeface="Raleway Black"/>
                <a:ea typeface="Raleway Black"/>
                <a:cs typeface="Raleway Black"/>
                <a:sym typeface="Raleway Black"/>
              </a:rPr>
              <a:t>Stability and Growth Pact</a:t>
            </a:r>
            <a:endParaRPr sz="1800" b="0" i="0" u="none" strike="noStrike" cap="none">
              <a:solidFill>
                <a:schemeClr val="dk1"/>
              </a:solidFill>
              <a:latin typeface="Raleway Black"/>
              <a:ea typeface="Raleway Black"/>
              <a:cs typeface="Raleway Black"/>
              <a:sym typeface="Raleway Black"/>
            </a:endParaRPr>
          </a:p>
        </p:txBody>
      </p:sp>
      <p:sp>
        <p:nvSpPr>
          <p:cNvPr id="1852" name="Google Shape;1852;p15"/>
          <p:cNvSpPr txBox="1"/>
          <p:nvPr/>
        </p:nvSpPr>
        <p:spPr>
          <a:xfrm>
            <a:off x="406087" y="3281936"/>
            <a:ext cx="2332800" cy="690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endParaRPr sz="1400" b="0" i="0" u="none" strike="noStrike" cap="none">
              <a:solidFill>
                <a:schemeClr val="accent5"/>
              </a:solidFill>
              <a:latin typeface="Open Sans"/>
              <a:ea typeface="Open Sans"/>
              <a:cs typeface="Open Sans"/>
              <a:sym typeface="Open Sans"/>
            </a:endParaRPr>
          </a:p>
        </p:txBody>
      </p:sp>
      <p:sp>
        <p:nvSpPr>
          <p:cNvPr id="1853" name="Google Shape;1853;p15"/>
          <p:cNvSpPr txBox="1"/>
          <p:nvPr/>
        </p:nvSpPr>
        <p:spPr>
          <a:xfrm>
            <a:off x="5551314" y="2248478"/>
            <a:ext cx="3186600" cy="41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aleway Black"/>
                <a:ea typeface="Raleway Black"/>
                <a:cs typeface="Raleway Black"/>
                <a:sym typeface="Raleway Black"/>
              </a:rPr>
              <a:t>Bureaucracy restrictions for patents applications</a:t>
            </a:r>
            <a:endParaRPr sz="1800" b="0" i="0" u="none" strike="noStrike" cap="none">
              <a:solidFill>
                <a:schemeClr val="dk1"/>
              </a:solidFill>
              <a:latin typeface="Raleway Black"/>
              <a:ea typeface="Raleway Black"/>
              <a:cs typeface="Raleway Black"/>
              <a:sym typeface="Raleway Black"/>
            </a:endParaRPr>
          </a:p>
        </p:txBody>
      </p:sp>
      <p:sp>
        <p:nvSpPr>
          <p:cNvPr id="1854" name="Google Shape;1854;p15"/>
          <p:cNvSpPr txBox="1"/>
          <p:nvPr/>
        </p:nvSpPr>
        <p:spPr>
          <a:xfrm>
            <a:off x="6349327" y="3767133"/>
            <a:ext cx="2332800" cy="41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aleway Black"/>
                <a:ea typeface="Raleway Black"/>
                <a:cs typeface="Raleway Black"/>
                <a:sym typeface="Raleway Black"/>
              </a:rPr>
              <a:t>High levels of taxation</a:t>
            </a:r>
            <a:endParaRPr sz="1800" b="0" i="0" u="none" strike="noStrike" cap="none">
              <a:solidFill>
                <a:schemeClr val="dk1"/>
              </a:solidFill>
              <a:latin typeface="Raleway Black"/>
              <a:ea typeface="Raleway Black"/>
              <a:cs typeface="Raleway Black"/>
              <a:sym typeface="Raleway Black"/>
            </a:endParaRPr>
          </a:p>
        </p:txBody>
      </p:sp>
      <p:cxnSp>
        <p:nvCxnSpPr>
          <p:cNvPr id="1855" name="Google Shape;1855;p15"/>
          <p:cNvCxnSpPr>
            <a:stCxn id="1850" idx="3"/>
            <a:endCxn id="1826" idx="1"/>
          </p:cNvCxnSpPr>
          <p:nvPr/>
        </p:nvCxnSpPr>
        <p:spPr>
          <a:xfrm>
            <a:off x="3400825" y="1647250"/>
            <a:ext cx="510300" cy="357000"/>
          </a:xfrm>
          <a:prstGeom prst="bentConnector3">
            <a:avLst>
              <a:gd name="adj1" fmla="val 49990"/>
            </a:avLst>
          </a:prstGeom>
          <a:noFill/>
          <a:ln w="19050" cap="flat" cmpd="sng">
            <a:solidFill>
              <a:schemeClr val="dk1"/>
            </a:solidFill>
            <a:prstDash val="solid"/>
            <a:round/>
            <a:headEnd type="none" w="sm" len="sm"/>
            <a:tailEnd type="none" w="sm" len="sm"/>
          </a:ln>
        </p:spPr>
      </p:cxnSp>
      <p:cxnSp>
        <p:nvCxnSpPr>
          <p:cNvPr id="1856" name="Google Shape;1856;p15"/>
          <p:cNvCxnSpPr>
            <a:stCxn id="1851" idx="3"/>
            <a:endCxn id="1825" idx="1"/>
          </p:cNvCxnSpPr>
          <p:nvPr/>
        </p:nvCxnSpPr>
        <p:spPr>
          <a:xfrm>
            <a:off x="2739023" y="3173025"/>
            <a:ext cx="1172100" cy="359100"/>
          </a:xfrm>
          <a:prstGeom prst="bentConnector3">
            <a:avLst>
              <a:gd name="adj1" fmla="val 49995"/>
            </a:avLst>
          </a:prstGeom>
          <a:noFill/>
          <a:ln w="19050" cap="flat" cmpd="sng">
            <a:solidFill>
              <a:schemeClr val="dk1"/>
            </a:solidFill>
            <a:prstDash val="solid"/>
            <a:round/>
            <a:headEnd type="none" w="sm" len="sm"/>
            <a:tailEnd type="none" w="sm" len="sm"/>
          </a:ln>
        </p:spPr>
      </p:cxnSp>
      <p:cxnSp>
        <p:nvCxnSpPr>
          <p:cNvPr id="1857" name="Google Shape;1857;p15"/>
          <p:cNvCxnSpPr>
            <a:stCxn id="1853" idx="1"/>
            <a:endCxn id="1822" idx="3"/>
          </p:cNvCxnSpPr>
          <p:nvPr/>
        </p:nvCxnSpPr>
        <p:spPr>
          <a:xfrm flipH="1">
            <a:off x="4722414" y="2457428"/>
            <a:ext cx="828900" cy="314400"/>
          </a:xfrm>
          <a:prstGeom prst="bentConnector3">
            <a:avLst>
              <a:gd name="adj1" fmla="val 49998"/>
            </a:avLst>
          </a:prstGeom>
          <a:noFill/>
          <a:ln w="19050" cap="flat" cmpd="sng">
            <a:solidFill>
              <a:schemeClr val="dk1"/>
            </a:solidFill>
            <a:prstDash val="solid"/>
            <a:round/>
            <a:headEnd type="none" w="sm" len="sm"/>
            <a:tailEnd type="none" w="sm" len="sm"/>
          </a:ln>
        </p:spPr>
      </p:cxnSp>
      <p:cxnSp>
        <p:nvCxnSpPr>
          <p:cNvPr id="1858" name="Google Shape;1858;p15"/>
          <p:cNvCxnSpPr>
            <a:stCxn id="1854" idx="1"/>
            <a:endCxn id="1824" idx="3"/>
          </p:cNvCxnSpPr>
          <p:nvPr/>
        </p:nvCxnSpPr>
        <p:spPr>
          <a:xfrm flipH="1">
            <a:off x="4722727" y="3976083"/>
            <a:ext cx="1626600" cy="320100"/>
          </a:xfrm>
          <a:prstGeom prst="bentConnector3">
            <a:avLst>
              <a:gd name="adj1" fmla="val 50003"/>
            </a:avLst>
          </a:prstGeom>
          <a:noFill/>
          <a:ln w="19050" cap="flat" cmpd="sng">
            <a:solidFill>
              <a:schemeClr val="dk1"/>
            </a:solidFill>
            <a:prstDash val="solid"/>
            <a:round/>
            <a:headEnd type="none" w="sm" len="sm"/>
            <a:tailEnd type="none" w="sm" len="sm"/>
          </a:ln>
        </p:spPr>
      </p:cxnSp>
      <p:sp>
        <p:nvSpPr>
          <p:cNvPr id="1859" name="Google Shape;1859;p15"/>
          <p:cNvSpPr txBox="1">
            <a:spLocks noGrp="1"/>
          </p:cNvSpPr>
          <p:nvPr>
            <p:ph type="sldNum" idx="12"/>
          </p:nvPr>
        </p:nvSpPr>
        <p:spPr>
          <a:xfrm>
            <a:off x="8682134" y="45604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35</a:t>
            </a:fld>
            <a:endParaRPr/>
          </a:p>
        </p:txBody>
      </p:sp>
      <p:sp>
        <p:nvSpPr>
          <p:cNvPr id="1860" name="Google Shape;1860;p15"/>
          <p:cNvSpPr txBox="1"/>
          <p:nvPr/>
        </p:nvSpPr>
        <p:spPr>
          <a:xfrm>
            <a:off x="406075" y="460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D</a:t>
            </a:r>
            <a:endParaRPr sz="2000">
              <a:solidFill>
                <a:schemeClr val="dk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16"/>
          <p:cNvSpPr/>
          <p:nvPr/>
        </p:nvSpPr>
        <p:spPr>
          <a:xfrm>
            <a:off x="4411275" y="2845926"/>
            <a:ext cx="701100" cy="690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6"/>
          <p:cNvSpPr txBox="1">
            <a:spLocks noGrp="1"/>
          </p:cNvSpPr>
          <p:nvPr>
            <p:ph type="title"/>
          </p:nvPr>
        </p:nvSpPr>
        <p:spPr>
          <a:xfrm>
            <a:off x="464875" y="36935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Technological</a:t>
            </a:r>
            <a:endParaRPr/>
          </a:p>
          <a:p>
            <a:pPr marL="0" lvl="0" indent="0" algn="ctr" rtl="0">
              <a:lnSpc>
                <a:spcPct val="100000"/>
              </a:lnSpc>
              <a:spcBef>
                <a:spcPts val="0"/>
              </a:spcBef>
              <a:spcAft>
                <a:spcPts val="0"/>
              </a:spcAft>
              <a:buSzPts val="3500"/>
              <a:buNone/>
            </a:pPr>
            <a:endParaRPr/>
          </a:p>
        </p:txBody>
      </p:sp>
      <p:sp>
        <p:nvSpPr>
          <p:cNvPr id="1867" name="Google Shape;1867;p16"/>
          <p:cNvSpPr/>
          <p:nvPr/>
        </p:nvSpPr>
        <p:spPr>
          <a:xfrm>
            <a:off x="3710025" y="2650750"/>
            <a:ext cx="701100" cy="713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6"/>
          <p:cNvSpPr txBox="1"/>
          <p:nvPr/>
        </p:nvSpPr>
        <p:spPr>
          <a:xfrm>
            <a:off x="1067979" y="1438301"/>
            <a:ext cx="2332800" cy="41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aleway Black"/>
                <a:ea typeface="Raleway Black"/>
                <a:cs typeface="Raleway Black"/>
                <a:sym typeface="Raleway Black"/>
              </a:rPr>
              <a:t>Digital transformation for companies in Italy</a:t>
            </a:r>
            <a:endParaRPr sz="1800" b="0" i="0" u="none" strike="noStrike" cap="none">
              <a:solidFill>
                <a:schemeClr val="dk1"/>
              </a:solidFill>
              <a:latin typeface="Raleway Black"/>
              <a:ea typeface="Raleway Black"/>
              <a:cs typeface="Raleway Black"/>
              <a:sym typeface="Raleway Black"/>
            </a:endParaRPr>
          </a:p>
        </p:txBody>
      </p:sp>
      <p:sp>
        <p:nvSpPr>
          <p:cNvPr id="1869" name="Google Shape;1869;p16"/>
          <p:cNvSpPr txBox="1"/>
          <p:nvPr/>
        </p:nvSpPr>
        <p:spPr>
          <a:xfrm>
            <a:off x="1067979" y="1756167"/>
            <a:ext cx="2332800" cy="690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chemeClr val="accent5"/>
              </a:solidFill>
              <a:latin typeface="Open Sans"/>
              <a:ea typeface="Open Sans"/>
              <a:cs typeface="Open Sans"/>
              <a:sym typeface="Open Sans"/>
            </a:endParaRPr>
          </a:p>
        </p:txBody>
      </p:sp>
      <p:sp>
        <p:nvSpPr>
          <p:cNvPr id="1870" name="Google Shape;1870;p16"/>
          <p:cNvSpPr txBox="1"/>
          <p:nvPr/>
        </p:nvSpPr>
        <p:spPr>
          <a:xfrm>
            <a:off x="406087" y="3281936"/>
            <a:ext cx="2332800" cy="690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endParaRPr sz="1400" b="0" i="0" u="none" strike="noStrike" cap="none">
              <a:solidFill>
                <a:schemeClr val="accent5"/>
              </a:solidFill>
              <a:latin typeface="Open Sans"/>
              <a:ea typeface="Open Sans"/>
              <a:cs typeface="Open Sans"/>
              <a:sym typeface="Open Sans"/>
            </a:endParaRPr>
          </a:p>
        </p:txBody>
      </p:sp>
      <p:sp>
        <p:nvSpPr>
          <p:cNvPr id="1871" name="Google Shape;1871;p16"/>
          <p:cNvSpPr txBox="1"/>
          <p:nvPr/>
        </p:nvSpPr>
        <p:spPr>
          <a:xfrm>
            <a:off x="5504014" y="3971928"/>
            <a:ext cx="3186600" cy="41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Raleway Black"/>
                <a:ea typeface="Raleway Black"/>
                <a:cs typeface="Raleway Black"/>
                <a:sym typeface="Raleway Black"/>
              </a:rPr>
              <a:t>Better technological infrastructure for innovative companies</a:t>
            </a:r>
            <a:endParaRPr sz="1800" b="0" i="0" u="none" strike="noStrike" cap="none">
              <a:solidFill>
                <a:schemeClr val="dk1"/>
              </a:solidFill>
              <a:latin typeface="Raleway Black"/>
              <a:ea typeface="Raleway Black"/>
              <a:cs typeface="Raleway Black"/>
              <a:sym typeface="Raleway Black"/>
            </a:endParaRPr>
          </a:p>
        </p:txBody>
      </p:sp>
      <p:cxnSp>
        <p:nvCxnSpPr>
          <p:cNvPr id="1872" name="Google Shape;1872;p16"/>
          <p:cNvCxnSpPr>
            <a:stCxn id="1868" idx="3"/>
            <a:endCxn id="1867" idx="1"/>
          </p:cNvCxnSpPr>
          <p:nvPr/>
        </p:nvCxnSpPr>
        <p:spPr>
          <a:xfrm>
            <a:off x="3400779" y="1647251"/>
            <a:ext cx="309300" cy="1360200"/>
          </a:xfrm>
          <a:prstGeom prst="bentConnector3">
            <a:avLst>
              <a:gd name="adj1" fmla="val 49991"/>
            </a:avLst>
          </a:prstGeom>
          <a:noFill/>
          <a:ln w="19050" cap="flat" cmpd="sng">
            <a:solidFill>
              <a:schemeClr val="dk1"/>
            </a:solidFill>
            <a:prstDash val="solid"/>
            <a:round/>
            <a:headEnd type="none" w="sm" len="sm"/>
            <a:tailEnd type="none" w="sm" len="sm"/>
          </a:ln>
        </p:spPr>
      </p:cxnSp>
      <p:cxnSp>
        <p:nvCxnSpPr>
          <p:cNvPr id="1873" name="Google Shape;1873;p16"/>
          <p:cNvCxnSpPr>
            <a:stCxn id="1871" idx="1"/>
            <a:endCxn id="1865" idx="3"/>
          </p:cNvCxnSpPr>
          <p:nvPr/>
        </p:nvCxnSpPr>
        <p:spPr>
          <a:xfrm rot="10800000">
            <a:off x="5112514" y="3190878"/>
            <a:ext cx="391500" cy="990000"/>
          </a:xfrm>
          <a:prstGeom prst="bentConnector3">
            <a:avLst>
              <a:gd name="adj1" fmla="val 50018"/>
            </a:avLst>
          </a:prstGeom>
          <a:noFill/>
          <a:ln w="19050" cap="flat" cmpd="sng">
            <a:solidFill>
              <a:schemeClr val="dk1"/>
            </a:solidFill>
            <a:prstDash val="solid"/>
            <a:round/>
            <a:headEnd type="none" w="sm" len="sm"/>
            <a:tailEnd type="none" w="sm" len="sm"/>
          </a:ln>
        </p:spPr>
      </p:cxnSp>
      <p:sp>
        <p:nvSpPr>
          <p:cNvPr id="1874" name="Google Shape;1874;p16"/>
          <p:cNvSpPr txBox="1"/>
          <p:nvPr/>
        </p:nvSpPr>
        <p:spPr>
          <a:xfrm>
            <a:off x="1819375" y="2127250"/>
            <a:ext cx="919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Open Sans"/>
                <a:ea typeface="Open Sans"/>
                <a:cs typeface="Open Sans"/>
                <a:sym typeface="Open Sans"/>
              </a:rPr>
              <a:t>60.3%</a:t>
            </a:r>
            <a:endParaRPr sz="1600" b="0" i="0" u="none" strike="noStrike" cap="none">
              <a:solidFill>
                <a:srgbClr val="000000"/>
              </a:solidFill>
              <a:latin typeface="Open Sans"/>
              <a:ea typeface="Open Sans"/>
              <a:cs typeface="Open Sans"/>
              <a:sym typeface="Open Sans"/>
            </a:endParaRPr>
          </a:p>
        </p:txBody>
      </p:sp>
      <p:grpSp>
        <p:nvGrpSpPr>
          <p:cNvPr id="1875" name="Google Shape;1875;p16"/>
          <p:cNvGrpSpPr/>
          <p:nvPr/>
        </p:nvGrpSpPr>
        <p:grpSpPr>
          <a:xfrm>
            <a:off x="3881107" y="2843467"/>
            <a:ext cx="391506" cy="417888"/>
            <a:chOff x="1958520" y="2302574"/>
            <a:chExt cx="359213" cy="327807"/>
          </a:xfrm>
        </p:grpSpPr>
        <p:sp>
          <p:nvSpPr>
            <p:cNvPr id="1876" name="Google Shape;1876;p16"/>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6"/>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6"/>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9" name="Google Shape;1879;p16"/>
          <p:cNvGrpSpPr/>
          <p:nvPr/>
        </p:nvGrpSpPr>
        <p:grpSpPr>
          <a:xfrm>
            <a:off x="4546156" y="2951768"/>
            <a:ext cx="431340" cy="478331"/>
            <a:chOff x="859265" y="3348175"/>
            <a:chExt cx="312316" cy="368400"/>
          </a:xfrm>
        </p:grpSpPr>
        <p:sp>
          <p:nvSpPr>
            <p:cNvPr id="1880" name="Google Shape;1880;p16"/>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6"/>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16"/>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6"/>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6"/>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5" name="Google Shape;1885;p16"/>
          <p:cNvSpPr txBox="1">
            <a:spLocks noGrp="1"/>
          </p:cNvSpPr>
          <p:nvPr>
            <p:ph type="sldNum" idx="12"/>
          </p:nvPr>
        </p:nvSpPr>
        <p:spPr>
          <a:xfrm>
            <a:off x="8645109" y="4488126"/>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36</a:t>
            </a:fld>
            <a:endParaRPr/>
          </a:p>
        </p:txBody>
      </p:sp>
      <p:sp>
        <p:nvSpPr>
          <p:cNvPr id="1886" name="Google Shape;1886;p16"/>
          <p:cNvSpPr txBox="1"/>
          <p:nvPr/>
        </p:nvSpPr>
        <p:spPr>
          <a:xfrm>
            <a:off x="4485200" y="4785100"/>
            <a:ext cx="2676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1200"/>
              </a:spcAft>
              <a:buClr>
                <a:schemeClr val="dk1"/>
              </a:buClr>
              <a:buSzPts val="1100"/>
              <a:buFont typeface="Arial"/>
              <a:buNone/>
            </a:pPr>
            <a:r>
              <a:rPr lang="en" sz="900" b="0" i="1" u="none" strike="noStrike" cap="none">
                <a:solidFill>
                  <a:schemeClr val="dk1"/>
                </a:solidFill>
                <a:latin typeface="Arial"/>
                <a:ea typeface="Arial"/>
                <a:cs typeface="Arial"/>
                <a:sym typeface="Arial"/>
              </a:rPr>
              <a:t>La Digitalizzazione delle imprese in Italia</a:t>
            </a:r>
            <a:r>
              <a:rPr lang="en" sz="900" b="0" i="0" u="none" strike="noStrike" cap="none">
                <a:solidFill>
                  <a:schemeClr val="dk1"/>
                </a:solidFill>
                <a:latin typeface="Arial"/>
                <a:ea typeface="Arial"/>
                <a:cs typeface="Arial"/>
                <a:sym typeface="Arial"/>
              </a:rPr>
              <a:t>. (2022).</a:t>
            </a:r>
            <a:endParaRPr sz="900" b="0" i="0" u="none" strike="noStrike" cap="none">
              <a:solidFill>
                <a:srgbClr val="000000"/>
              </a:solidFill>
              <a:latin typeface="Open Sans"/>
              <a:ea typeface="Open Sans"/>
              <a:cs typeface="Open Sans"/>
              <a:sym typeface="Open Sans"/>
            </a:endParaRPr>
          </a:p>
        </p:txBody>
      </p:sp>
      <p:sp>
        <p:nvSpPr>
          <p:cNvPr id="1887" name="Google Shape;1887;p16"/>
          <p:cNvSpPr txBox="1"/>
          <p:nvPr/>
        </p:nvSpPr>
        <p:spPr>
          <a:xfrm>
            <a:off x="406075" y="460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E</a:t>
            </a:r>
            <a:endParaRPr sz="20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7"/>
          <p:cNvSpPr/>
          <p:nvPr/>
        </p:nvSpPr>
        <p:spPr>
          <a:xfrm>
            <a:off x="420675" y="1495650"/>
            <a:ext cx="631200" cy="29349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7"/>
          <p:cNvSpPr txBox="1">
            <a:spLocks noGrp="1"/>
          </p:cNvSpPr>
          <p:nvPr>
            <p:ph type="title"/>
          </p:nvPr>
        </p:nvSpPr>
        <p:spPr>
          <a:xfrm>
            <a:off x="0" y="41287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300"/>
              <a:t>The Effects of Legislation on  </a:t>
            </a:r>
            <a:endParaRPr sz="3300"/>
          </a:p>
          <a:p>
            <a:pPr marL="0" lvl="0" indent="0" algn="l" rtl="0">
              <a:lnSpc>
                <a:spcPct val="100000"/>
              </a:lnSpc>
              <a:spcBef>
                <a:spcPts val="0"/>
              </a:spcBef>
              <a:spcAft>
                <a:spcPts val="0"/>
              </a:spcAft>
              <a:buSzPts val="3500"/>
              <a:buNone/>
            </a:pPr>
            <a:r>
              <a:rPr lang="en" sz="3300"/>
              <a:t>the Industry and the Company</a:t>
            </a:r>
            <a:r>
              <a:rPr lang="en"/>
              <a:t> 	 </a:t>
            </a:r>
            <a:endParaRPr/>
          </a:p>
        </p:txBody>
      </p:sp>
      <p:sp>
        <p:nvSpPr>
          <p:cNvPr id="1894" name="Google Shape;1894;p17"/>
          <p:cNvSpPr/>
          <p:nvPr/>
        </p:nvSpPr>
        <p:spPr>
          <a:xfrm>
            <a:off x="5529500" y="3152101"/>
            <a:ext cx="2094718" cy="165284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37</a:t>
            </a:fld>
            <a:endParaRPr/>
          </a:p>
        </p:txBody>
      </p:sp>
      <p:graphicFrame>
        <p:nvGraphicFramePr>
          <p:cNvPr id="1896" name="Google Shape;1896;p17"/>
          <p:cNvGraphicFramePr/>
          <p:nvPr/>
        </p:nvGraphicFramePr>
        <p:xfrm>
          <a:off x="1190150" y="1757625"/>
          <a:ext cx="5572000" cy="2261850"/>
        </p:xfrm>
        <a:graphic>
          <a:graphicData uri="http://schemas.openxmlformats.org/drawingml/2006/table">
            <a:tbl>
              <a:tblPr>
                <a:noFill/>
                <a:tableStyleId>{FD4EEDEC-32A1-4DD8-9620-9A757A153084}</a:tableStyleId>
              </a:tblPr>
              <a:tblGrid>
                <a:gridCol w="2786000">
                  <a:extLst>
                    <a:ext uri="{9D8B030D-6E8A-4147-A177-3AD203B41FA5}">
                      <a16:colId xmlns:a16="http://schemas.microsoft.com/office/drawing/2014/main" val="20000"/>
                    </a:ext>
                  </a:extLst>
                </a:gridCol>
                <a:gridCol w="2786000">
                  <a:extLst>
                    <a:ext uri="{9D8B030D-6E8A-4147-A177-3AD203B41FA5}">
                      <a16:colId xmlns:a16="http://schemas.microsoft.com/office/drawing/2014/main" val="20001"/>
                    </a:ext>
                  </a:extLst>
                </a:gridCol>
              </a:tblGrid>
              <a:tr h="506425">
                <a:tc>
                  <a:txBody>
                    <a:bodyPr/>
                    <a:lstStyle/>
                    <a:p>
                      <a:pPr marL="0" lvl="0" indent="0" algn="ctr" rtl="0">
                        <a:spcBef>
                          <a:spcPts val="0"/>
                        </a:spcBef>
                        <a:spcAft>
                          <a:spcPts val="0"/>
                        </a:spcAft>
                        <a:buNone/>
                      </a:pPr>
                      <a:r>
                        <a:rPr lang="en" sz="1800" b="1"/>
                        <a:t>Positive </a:t>
                      </a:r>
                      <a:endParaRPr sz="1800" b="1"/>
                    </a:p>
                  </a:txBody>
                  <a:tcPr marL="91425" marR="91425" marT="91425" marB="91425"/>
                </a:tc>
                <a:tc>
                  <a:txBody>
                    <a:bodyPr/>
                    <a:lstStyle/>
                    <a:p>
                      <a:pPr marL="0" lvl="0" indent="0" algn="ctr" rtl="0">
                        <a:spcBef>
                          <a:spcPts val="0"/>
                        </a:spcBef>
                        <a:spcAft>
                          <a:spcPts val="0"/>
                        </a:spcAft>
                        <a:buNone/>
                      </a:pPr>
                      <a:r>
                        <a:rPr lang="en" sz="1800" b="1"/>
                        <a:t>Negative</a:t>
                      </a:r>
                      <a:endParaRPr sz="1800" b="1"/>
                    </a:p>
                  </a:txBody>
                  <a:tcPr marL="91425" marR="91425" marT="91425" marB="91425"/>
                </a:tc>
                <a:extLst>
                  <a:ext uri="{0D108BD9-81ED-4DB2-BD59-A6C34878D82A}">
                    <a16:rowId xmlns:a16="http://schemas.microsoft.com/office/drawing/2014/main" val="10000"/>
                  </a:ext>
                </a:extLst>
              </a:tr>
              <a:tr h="1028500">
                <a:tc>
                  <a:txBody>
                    <a:bodyPr/>
                    <a:lstStyle/>
                    <a:p>
                      <a:pPr marL="0" lvl="0" indent="0" algn="l" rtl="0">
                        <a:lnSpc>
                          <a:spcPct val="115000"/>
                        </a:lnSpc>
                        <a:spcBef>
                          <a:spcPts val="0"/>
                        </a:spcBef>
                        <a:spcAft>
                          <a:spcPts val="0"/>
                        </a:spcAft>
                        <a:buNone/>
                      </a:pPr>
                      <a:r>
                        <a:rPr lang="en" sz="1800">
                          <a:solidFill>
                            <a:schemeClr val="dk1"/>
                          </a:solidFill>
                        </a:rPr>
                        <a:t>Employment law </a:t>
                      </a:r>
                      <a:endParaRPr sz="1800"/>
                    </a:p>
                  </a:txBody>
                  <a:tcPr marL="91425" marR="91425" marT="91425" marB="91425"/>
                </a:tc>
                <a:tc>
                  <a:txBody>
                    <a:bodyPr/>
                    <a:lstStyle/>
                    <a:p>
                      <a:pPr marL="0" lvl="0" indent="0" algn="l" rtl="0">
                        <a:lnSpc>
                          <a:spcPct val="115000"/>
                        </a:lnSpc>
                        <a:spcBef>
                          <a:spcPts val="0"/>
                        </a:spcBef>
                        <a:spcAft>
                          <a:spcPts val="0"/>
                        </a:spcAft>
                        <a:buNone/>
                      </a:pPr>
                      <a:r>
                        <a:rPr lang="en" sz="1800">
                          <a:solidFill>
                            <a:schemeClr val="dk1"/>
                          </a:solidFill>
                        </a:rPr>
                        <a:t>Personal data protection</a:t>
                      </a:r>
                      <a:endParaRPr sz="1800">
                        <a:solidFill>
                          <a:schemeClr val="dk1"/>
                        </a:solidFill>
                      </a:endParaRPr>
                    </a:p>
                    <a:p>
                      <a:pPr marL="457200" lvl="0" indent="-323850" algn="l" rtl="0">
                        <a:lnSpc>
                          <a:spcPct val="115000"/>
                        </a:lnSpc>
                        <a:spcBef>
                          <a:spcPts val="0"/>
                        </a:spcBef>
                        <a:spcAft>
                          <a:spcPts val="0"/>
                        </a:spcAft>
                        <a:buClr>
                          <a:schemeClr val="dk1"/>
                        </a:buClr>
                        <a:buSzPts val="1500"/>
                        <a:buChar char="●"/>
                      </a:pPr>
                      <a:r>
                        <a:rPr lang="en" sz="1500">
                          <a:solidFill>
                            <a:schemeClr val="dk1"/>
                          </a:solidFill>
                        </a:rPr>
                        <a:t>Techniques as encryption protocols</a:t>
                      </a:r>
                      <a:endParaRPr sz="1500"/>
                    </a:p>
                  </a:txBody>
                  <a:tcPr marL="91425" marR="91425" marT="91425" marB="91425"/>
                </a:tc>
                <a:extLst>
                  <a:ext uri="{0D108BD9-81ED-4DB2-BD59-A6C34878D82A}">
                    <a16:rowId xmlns:a16="http://schemas.microsoft.com/office/drawing/2014/main" val="10001"/>
                  </a:ext>
                </a:extLst>
              </a:tr>
              <a:tr h="726925">
                <a:tc>
                  <a:txBody>
                    <a:bodyPr/>
                    <a:lstStyle/>
                    <a:p>
                      <a:pPr marL="0" lvl="0" indent="0" algn="l" rtl="0">
                        <a:lnSpc>
                          <a:spcPct val="115000"/>
                        </a:lnSpc>
                        <a:spcBef>
                          <a:spcPts val="0"/>
                        </a:spcBef>
                        <a:spcAft>
                          <a:spcPts val="0"/>
                        </a:spcAft>
                        <a:buNone/>
                      </a:pPr>
                      <a:r>
                        <a:rPr lang="en" sz="1800">
                          <a:solidFill>
                            <a:schemeClr val="dk1"/>
                          </a:solidFill>
                        </a:rPr>
                        <a:t>EU-US Privacy Shield</a:t>
                      </a: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extLst>
                  <a:ext uri="{0D108BD9-81ED-4DB2-BD59-A6C34878D82A}">
                    <a16:rowId xmlns:a16="http://schemas.microsoft.com/office/drawing/2014/main" val="10002"/>
                  </a:ext>
                </a:extLst>
              </a:tr>
            </a:tbl>
          </a:graphicData>
        </a:graphic>
      </p:graphicFrame>
      <p:sp>
        <p:nvSpPr>
          <p:cNvPr id="1897" name="Google Shape;1897;p17"/>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F</a:t>
            </a:r>
            <a:endParaRPr sz="20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18"/>
          <p:cNvSpPr txBox="1">
            <a:spLocks noGrp="1"/>
          </p:cNvSpPr>
          <p:nvPr>
            <p:ph type="title"/>
          </p:nvPr>
        </p:nvSpPr>
        <p:spPr>
          <a:xfrm>
            <a:off x="93250" y="417013"/>
            <a:ext cx="7019100" cy="126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Economical  Aspects </a:t>
            </a:r>
            <a:endParaRPr/>
          </a:p>
          <a:p>
            <a:pPr marL="0" lvl="0" indent="0" algn="l" rtl="0">
              <a:lnSpc>
                <a:spcPct val="100000"/>
              </a:lnSpc>
              <a:spcBef>
                <a:spcPts val="0"/>
              </a:spcBef>
              <a:spcAft>
                <a:spcPts val="0"/>
              </a:spcAft>
              <a:buClr>
                <a:schemeClr val="dk1"/>
              </a:buClr>
              <a:buSzPts val="1100"/>
              <a:buFont typeface="Arial"/>
              <a:buNone/>
            </a:pPr>
            <a:r>
              <a:rPr lang="en"/>
              <a:t>Influencing the Company </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1903" name="Google Shape;1903;p18"/>
          <p:cNvSpPr txBox="1">
            <a:spLocks noGrp="1"/>
          </p:cNvSpPr>
          <p:nvPr>
            <p:ph type="ctrTitle" idx="2"/>
          </p:nvPr>
        </p:nvSpPr>
        <p:spPr>
          <a:xfrm>
            <a:off x="1476825" y="1826425"/>
            <a:ext cx="21303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sz="1200"/>
              <a:t>LOW GDP COMPARING TO COUNTRIES IN EUROPE</a:t>
            </a:r>
            <a:endParaRPr sz="1000"/>
          </a:p>
        </p:txBody>
      </p:sp>
      <p:sp>
        <p:nvSpPr>
          <p:cNvPr id="1904" name="Google Shape;1904;p18"/>
          <p:cNvSpPr txBox="1">
            <a:spLocks noGrp="1"/>
          </p:cNvSpPr>
          <p:nvPr>
            <p:ph type="ctrTitle" idx="3"/>
          </p:nvPr>
        </p:nvSpPr>
        <p:spPr>
          <a:xfrm>
            <a:off x="6120175" y="1742850"/>
            <a:ext cx="2477700" cy="502200"/>
          </a:xfrm>
          <a:prstGeom prst="rect">
            <a:avLst/>
          </a:prstGeom>
          <a:noFill/>
          <a:ln>
            <a:noFill/>
          </a:ln>
        </p:spPr>
        <p:txBody>
          <a:bodyPr spcFirstLastPara="1" wrap="square" lIns="91425" tIns="91425" rIns="91425" bIns="91425" anchor="b" anchorCtr="0">
            <a:noAutofit/>
          </a:bodyPr>
          <a:lstStyle/>
          <a:p>
            <a:pPr marL="457200" lvl="0" indent="0" algn="l" rtl="0">
              <a:lnSpc>
                <a:spcPct val="115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15000"/>
              </a:lnSpc>
              <a:spcBef>
                <a:spcPts val="0"/>
              </a:spcBef>
              <a:spcAft>
                <a:spcPts val="0"/>
              </a:spcAft>
              <a:buSzPts val="1600"/>
              <a:buNone/>
            </a:pPr>
            <a:r>
              <a:rPr lang="en" sz="1200"/>
              <a:t>HIGH LEVEL OF INFLATION</a:t>
            </a:r>
            <a:endParaRPr sz="1200"/>
          </a:p>
        </p:txBody>
      </p:sp>
      <p:grpSp>
        <p:nvGrpSpPr>
          <p:cNvPr id="1905" name="Google Shape;1905;p18"/>
          <p:cNvGrpSpPr/>
          <p:nvPr/>
        </p:nvGrpSpPr>
        <p:grpSpPr>
          <a:xfrm>
            <a:off x="666000" y="2045163"/>
            <a:ext cx="743825" cy="748375"/>
            <a:chOff x="666000" y="2045163"/>
            <a:chExt cx="743825" cy="748375"/>
          </a:xfrm>
        </p:grpSpPr>
        <p:sp>
          <p:nvSpPr>
            <p:cNvPr id="1906" name="Google Shape;1906;p18"/>
            <p:cNvSpPr/>
            <p:nvPr/>
          </p:nvSpPr>
          <p:spPr>
            <a:xfrm>
              <a:off x="778625" y="2162338"/>
              <a:ext cx="631200" cy="6312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18"/>
            <p:cNvSpPr/>
            <p:nvPr/>
          </p:nvSpPr>
          <p:spPr>
            <a:xfrm>
              <a:off x="666000" y="2045163"/>
              <a:ext cx="631200" cy="63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8" name="Google Shape;1908;p18"/>
          <p:cNvGrpSpPr/>
          <p:nvPr/>
        </p:nvGrpSpPr>
        <p:grpSpPr>
          <a:xfrm>
            <a:off x="5093813" y="2040888"/>
            <a:ext cx="743825" cy="748375"/>
            <a:chOff x="3382938" y="2045163"/>
            <a:chExt cx="743825" cy="748375"/>
          </a:xfrm>
        </p:grpSpPr>
        <p:sp>
          <p:nvSpPr>
            <p:cNvPr id="1909" name="Google Shape;1909;p18"/>
            <p:cNvSpPr/>
            <p:nvPr/>
          </p:nvSpPr>
          <p:spPr>
            <a:xfrm>
              <a:off x="3495563" y="2162338"/>
              <a:ext cx="631200" cy="6312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18"/>
            <p:cNvSpPr/>
            <p:nvPr/>
          </p:nvSpPr>
          <p:spPr>
            <a:xfrm>
              <a:off x="3382938" y="2045163"/>
              <a:ext cx="631200" cy="63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1" name="Google Shape;1911;p18"/>
          <p:cNvSpPr txBox="1">
            <a:spLocks noGrp="1"/>
          </p:cNvSpPr>
          <p:nvPr>
            <p:ph type="ctrTitle" idx="7"/>
          </p:nvPr>
        </p:nvSpPr>
        <p:spPr>
          <a:xfrm>
            <a:off x="1476825" y="3440300"/>
            <a:ext cx="21303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sz="1200"/>
              <a:t>ABSENCE OF EXCHANGE RATES IN EU</a:t>
            </a:r>
            <a:endParaRPr sz="1200"/>
          </a:p>
        </p:txBody>
      </p:sp>
      <p:sp>
        <p:nvSpPr>
          <p:cNvPr id="1912" name="Google Shape;1912;p18"/>
          <p:cNvSpPr txBox="1">
            <a:spLocks noGrp="1"/>
          </p:cNvSpPr>
          <p:nvPr>
            <p:ph type="ctrTitle" idx="9"/>
          </p:nvPr>
        </p:nvSpPr>
        <p:spPr>
          <a:xfrm>
            <a:off x="6099900" y="3385800"/>
            <a:ext cx="25878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sz="1200"/>
              <a:t>HIGH YOUTH UNEMPLOYMENT</a:t>
            </a:r>
            <a:endParaRPr sz="1200"/>
          </a:p>
        </p:txBody>
      </p:sp>
      <p:grpSp>
        <p:nvGrpSpPr>
          <p:cNvPr id="1913" name="Google Shape;1913;p18"/>
          <p:cNvGrpSpPr/>
          <p:nvPr/>
        </p:nvGrpSpPr>
        <p:grpSpPr>
          <a:xfrm>
            <a:off x="666000" y="3656713"/>
            <a:ext cx="743825" cy="748375"/>
            <a:chOff x="666000" y="3656713"/>
            <a:chExt cx="743825" cy="748375"/>
          </a:xfrm>
        </p:grpSpPr>
        <p:sp>
          <p:nvSpPr>
            <p:cNvPr id="1914" name="Google Shape;1914;p18"/>
            <p:cNvSpPr/>
            <p:nvPr/>
          </p:nvSpPr>
          <p:spPr>
            <a:xfrm>
              <a:off x="778625" y="3773888"/>
              <a:ext cx="631200" cy="6312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18"/>
            <p:cNvSpPr/>
            <p:nvPr/>
          </p:nvSpPr>
          <p:spPr>
            <a:xfrm>
              <a:off x="666000" y="3656713"/>
              <a:ext cx="631200" cy="63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6" name="Google Shape;1916;p18"/>
          <p:cNvGrpSpPr/>
          <p:nvPr/>
        </p:nvGrpSpPr>
        <p:grpSpPr>
          <a:xfrm>
            <a:off x="5283938" y="3921763"/>
            <a:ext cx="743825" cy="748375"/>
            <a:chOff x="3382938" y="3656713"/>
            <a:chExt cx="743825" cy="748375"/>
          </a:xfrm>
        </p:grpSpPr>
        <p:sp>
          <p:nvSpPr>
            <p:cNvPr id="1917" name="Google Shape;1917;p18"/>
            <p:cNvSpPr/>
            <p:nvPr/>
          </p:nvSpPr>
          <p:spPr>
            <a:xfrm>
              <a:off x="3495563" y="3773888"/>
              <a:ext cx="631200" cy="6312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18"/>
            <p:cNvSpPr/>
            <p:nvPr/>
          </p:nvSpPr>
          <p:spPr>
            <a:xfrm>
              <a:off x="3382938" y="3656713"/>
              <a:ext cx="631200" cy="63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9" name="Google Shape;1919;p18"/>
          <p:cNvSpPr txBox="1"/>
          <p:nvPr/>
        </p:nvSpPr>
        <p:spPr>
          <a:xfrm>
            <a:off x="1533700" y="2245050"/>
            <a:ext cx="22191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Italy’s GDP is ranked as the 33rd out of 45 European countries</a:t>
            </a:r>
            <a:endParaRPr sz="1400" b="0" i="0" u="none" strike="noStrike" cap="none">
              <a:solidFill>
                <a:srgbClr val="000000"/>
              </a:solidFill>
              <a:latin typeface="Open Sans"/>
              <a:ea typeface="Open Sans"/>
              <a:cs typeface="Open Sans"/>
              <a:sym typeface="Open Sans"/>
            </a:endParaRPr>
          </a:p>
        </p:txBody>
      </p:sp>
      <p:sp>
        <p:nvSpPr>
          <p:cNvPr id="1920" name="Google Shape;1920;p18"/>
          <p:cNvSpPr txBox="1"/>
          <p:nvPr/>
        </p:nvSpPr>
        <p:spPr>
          <a:xfrm>
            <a:off x="6099900" y="2123700"/>
            <a:ext cx="2841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Inflation rate in Italy achieved 7.3% in May 2022. </a:t>
            </a:r>
            <a:endParaRPr sz="1400" b="0" i="0" u="none" strike="noStrike" cap="none">
              <a:solidFill>
                <a:srgbClr val="000000"/>
              </a:solidFill>
              <a:latin typeface="Open Sans"/>
              <a:ea typeface="Open Sans"/>
              <a:cs typeface="Open Sans"/>
              <a:sym typeface="Open Sans"/>
            </a:endParaRPr>
          </a:p>
        </p:txBody>
      </p:sp>
      <p:sp>
        <p:nvSpPr>
          <p:cNvPr id="1921" name="Google Shape;1921;p18"/>
          <p:cNvSpPr txBox="1"/>
          <p:nvPr/>
        </p:nvSpPr>
        <p:spPr>
          <a:xfrm>
            <a:off x="3410800" y="-1689887"/>
            <a:ext cx="627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922" name="Google Shape;1922;p18"/>
          <p:cNvSpPr txBox="1"/>
          <p:nvPr/>
        </p:nvSpPr>
        <p:spPr>
          <a:xfrm>
            <a:off x="1533700" y="3853300"/>
            <a:ext cx="2841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Countries in the EU do not require exchange rates. </a:t>
            </a:r>
            <a:endParaRPr sz="1400" b="0" i="0" u="none" strike="noStrike" cap="none">
              <a:solidFill>
                <a:srgbClr val="000000"/>
              </a:solidFill>
              <a:latin typeface="Open Sans"/>
              <a:ea typeface="Open Sans"/>
              <a:cs typeface="Open Sans"/>
              <a:sym typeface="Open Sans"/>
            </a:endParaRPr>
          </a:p>
        </p:txBody>
      </p:sp>
      <p:sp>
        <p:nvSpPr>
          <p:cNvPr id="1923" name="Google Shape;1923;p18"/>
          <p:cNvSpPr txBox="1"/>
          <p:nvPr/>
        </p:nvSpPr>
        <p:spPr>
          <a:xfrm>
            <a:off x="6120175" y="3853300"/>
            <a:ext cx="2477700" cy="118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Lack of skills</a:t>
            </a:r>
            <a:endParaRPr sz="1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Non-compliance with the labour market</a:t>
            </a:r>
            <a:endParaRPr sz="1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chemeClr val="dk1"/>
                </a:solidFill>
                <a:latin typeface="Arial"/>
                <a:ea typeface="Arial"/>
                <a:cs typeface="Arial"/>
                <a:sym typeface="Arial"/>
              </a:rPr>
              <a:t>.</a:t>
            </a:r>
            <a:endParaRPr sz="1100" b="0" i="0" u="none" strike="noStrike" cap="none">
              <a:solidFill>
                <a:srgbClr val="000000"/>
              </a:solidFill>
              <a:latin typeface="Open Sans"/>
              <a:ea typeface="Open Sans"/>
              <a:cs typeface="Open Sans"/>
              <a:sym typeface="Open Sans"/>
            </a:endParaRPr>
          </a:p>
        </p:txBody>
      </p:sp>
      <p:grpSp>
        <p:nvGrpSpPr>
          <p:cNvPr id="1924" name="Google Shape;1924;p18"/>
          <p:cNvGrpSpPr/>
          <p:nvPr/>
        </p:nvGrpSpPr>
        <p:grpSpPr>
          <a:xfrm>
            <a:off x="859902" y="2239156"/>
            <a:ext cx="356019" cy="355302"/>
            <a:chOff x="5676088" y="3314908"/>
            <a:chExt cx="297700" cy="297100"/>
          </a:xfrm>
        </p:grpSpPr>
        <p:sp>
          <p:nvSpPr>
            <p:cNvPr id="1925" name="Google Shape;1925;p18"/>
            <p:cNvSpPr/>
            <p:nvPr/>
          </p:nvSpPr>
          <p:spPr>
            <a:xfrm>
              <a:off x="5751113" y="3426508"/>
              <a:ext cx="203050" cy="108700"/>
            </a:xfrm>
            <a:custGeom>
              <a:avLst/>
              <a:gdLst/>
              <a:ahLst/>
              <a:cxnLst/>
              <a:rect l="l" t="t" r="r" b="b"/>
              <a:pathLst>
                <a:path w="8122" h="4348" extrusionOk="0">
                  <a:moveTo>
                    <a:pt x="173" y="0"/>
                  </a:moveTo>
                  <a:cubicBezTo>
                    <a:pt x="146" y="0"/>
                    <a:pt x="119" y="5"/>
                    <a:pt x="96" y="13"/>
                  </a:cubicBezTo>
                  <a:cubicBezTo>
                    <a:pt x="0" y="85"/>
                    <a:pt x="0" y="180"/>
                    <a:pt x="24" y="251"/>
                  </a:cubicBezTo>
                  <a:lnTo>
                    <a:pt x="977" y="1680"/>
                  </a:lnTo>
                  <a:cubicBezTo>
                    <a:pt x="1022" y="1756"/>
                    <a:pt x="1105" y="1802"/>
                    <a:pt x="1185" y="1802"/>
                  </a:cubicBezTo>
                  <a:cubicBezTo>
                    <a:pt x="1231" y="1802"/>
                    <a:pt x="1275" y="1787"/>
                    <a:pt x="1310" y="1752"/>
                  </a:cubicBezTo>
                  <a:lnTo>
                    <a:pt x="3001" y="609"/>
                  </a:lnTo>
                  <a:lnTo>
                    <a:pt x="5478" y="4181"/>
                  </a:lnTo>
                  <a:cubicBezTo>
                    <a:pt x="5509" y="4244"/>
                    <a:pt x="5594" y="4297"/>
                    <a:pt x="5682" y="4297"/>
                  </a:cubicBezTo>
                  <a:cubicBezTo>
                    <a:pt x="5726" y="4297"/>
                    <a:pt x="5771" y="4284"/>
                    <a:pt x="5811" y="4252"/>
                  </a:cubicBezTo>
                  <a:lnTo>
                    <a:pt x="7764" y="3109"/>
                  </a:lnTo>
                  <a:lnTo>
                    <a:pt x="7764" y="4157"/>
                  </a:lnTo>
                  <a:cubicBezTo>
                    <a:pt x="7764" y="4252"/>
                    <a:pt x="7835" y="4348"/>
                    <a:pt x="7907" y="4348"/>
                  </a:cubicBezTo>
                  <a:cubicBezTo>
                    <a:pt x="8026" y="4348"/>
                    <a:pt x="8121" y="4276"/>
                    <a:pt x="8121" y="4157"/>
                  </a:cubicBezTo>
                  <a:lnTo>
                    <a:pt x="8121" y="2919"/>
                  </a:lnTo>
                  <a:cubicBezTo>
                    <a:pt x="8121" y="2847"/>
                    <a:pt x="8097" y="2800"/>
                    <a:pt x="8073" y="2752"/>
                  </a:cubicBezTo>
                  <a:cubicBezTo>
                    <a:pt x="8011" y="2705"/>
                    <a:pt x="7939" y="2669"/>
                    <a:pt x="7864" y="2669"/>
                  </a:cubicBezTo>
                  <a:cubicBezTo>
                    <a:pt x="7823" y="2669"/>
                    <a:pt x="7782" y="2679"/>
                    <a:pt x="7740" y="2704"/>
                  </a:cubicBezTo>
                  <a:lnTo>
                    <a:pt x="5692" y="3895"/>
                  </a:lnTo>
                  <a:lnTo>
                    <a:pt x="3215" y="323"/>
                  </a:lnTo>
                  <a:cubicBezTo>
                    <a:pt x="3156" y="248"/>
                    <a:pt x="3087" y="211"/>
                    <a:pt x="3015" y="211"/>
                  </a:cubicBezTo>
                  <a:cubicBezTo>
                    <a:pt x="2971" y="211"/>
                    <a:pt x="2927" y="225"/>
                    <a:pt x="2882" y="251"/>
                  </a:cubicBezTo>
                  <a:lnTo>
                    <a:pt x="1191" y="1395"/>
                  </a:lnTo>
                  <a:lnTo>
                    <a:pt x="334" y="85"/>
                  </a:lnTo>
                  <a:cubicBezTo>
                    <a:pt x="286" y="21"/>
                    <a:pt x="228" y="0"/>
                    <a:pt x="1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18"/>
            <p:cNvSpPr/>
            <p:nvPr/>
          </p:nvSpPr>
          <p:spPr>
            <a:xfrm>
              <a:off x="5676088" y="3314908"/>
              <a:ext cx="297700" cy="297100"/>
            </a:xfrm>
            <a:custGeom>
              <a:avLst/>
              <a:gdLst/>
              <a:ahLst/>
              <a:cxnLst/>
              <a:rect l="l" t="t" r="r" b="b"/>
              <a:pathLst>
                <a:path w="11908" h="11884" extrusionOk="0">
                  <a:moveTo>
                    <a:pt x="11575" y="11002"/>
                  </a:moveTo>
                  <a:lnTo>
                    <a:pt x="11575" y="11479"/>
                  </a:lnTo>
                  <a:lnTo>
                    <a:pt x="382" y="11479"/>
                  </a:lnTo>
                  <a:lnTo>
                    <a:pt x="382" y="11002"/>
                  </a:lnTo>
                  <a:close/>
                  <a:moveTo>
                    <a:pt x="906" y="0"/>
                  </a:moveTo>
                  <a:cubicBezTo>
                    <a:pt x="787" y="0"/>
                    <a:pt x="715" y="48"/>
                    <a:pt x="715" y="167"/>
                  </a:cubicBezTo>
                  <a:lnTo>
                    <a:pt x="715" y="977"/>
                  </a:lnTo>
                  <a:lnTo>
                    <a:pt x="501" y="977"/>
                  </a:lnTo>
                  <a:cubicBezTo>
                    <a:pt x="406" y="977"/>
                    <a:pt x="310" y="1024"/>
                    <a:pt x="310" y="1119"/>
                  </a:cubicBezTo>
                  <a:cubicBezTo>
                    <a:pt x="310" y="1239"/>
                    <a:pt x="382" y="1334"/>
                    <a:pt x="501" y="1334"/>
                  </a:cubicBezTo>
                  <a:lnTo>
                    <a:pt x="715" y="1334"/>
                  </a:lnTo>
                  <a:lnTo>
                    <a:pt x="715" y="2215"/>
                  </a:lnTo>
                  <a:lnTo>
                    <a:pt x="501" y="2215"/>
                  </a:lnTo>
                  <a:cubicBezTo>
                    <a:pt x="406" y="2215"/>
                    <a:pt x="310" y="2286"/>
                    <a:pt x="310" y="2382"/>
                  </a:cubicBezTo>
                  <a:cubicBezTo>
                    <a:pt x="310" y="2477"/>
                    <a:pt x="382" y="2572"/>
                    <a:pt x="501" y="2572"/>
                  </a:cubicBezTo>
                  <a:lnTo>
                    <a:pt x="715" y="2572"/>
                  </a:lnTo>
                  <a:lnTo>
                    <a:pt x="715" y="3477"/>
                  </a:lnTo>
                  <a:lnTo>
                    <a:pt x="501" y="3477"/>
                  </a:lnTo>
                  <a:cubicBezTo>
                    <a:pt x="406" y="3477"/>
                    <a:pt x="310" y="3525"/>
                    <a:pt x="310" y="3620"/>
                  </a:cubicBezTo>
                  <a:cubicBezTo>
                    <a:pt x="310" y="3739"/>
                    <a:pt x="382" y="3834"/>
                    <a:pt x="501" y="3834"/>
                  </a:cubicBezTo>
                  <a:lnTo>
                    <a:pt x="715" y="3834"/>
                  </a:lnTo>
                  <a:lnTo>
                    <a:pt x="715" y="4715"/>
                  </a:lnTo>
                  <a:lnTo>
                    <a:pt x="501" y="4715"/>
                  </a:lnTo>
                  <a:cubicBezTo>
                    <a:pt x="406" y="4715"/>
                    <a:pt x="310" y="4787"/>
                    <a:pt x="310" y="4858"/>
                  </a:cubicBezTo>
                  <a:cubicBezTo>
                    <a:pt x="310" y="4977"/>
                    <a:pt x="382" y="5073"/>
                    <a:pt x="501" y="5073"/>
                  </a:cubicBezTo>
                  <a:lnTo>
                    <a:pt x="715" y="5073"/>
                  </a:lnTo>
                  <a:lnTo>
                    <a:pt x="715" y="5978"/>
                  </a:lnTo>
                  <a:lnTo>
                    <a:pt x="501" y="5978"/>
                  </a:lnTo>
                  <a:cubicBezTo>
                    <a:pt x="406" y="5978"/>
                    <a:pt x="310" y="6025"/>
                    <a:pt x="310" y="6121"/>
                  </a:cubicBezTo>
                  <a:cubicBezTo>
                    <a:pt x="310" y="6240"/>
                    <a:pt x="382" y="6335"/>
                    <a:pt x="501" y="6335"/>
                  </a:cubicBezTo>
                  <a:lnTo>
                    <a:pt x="715" y="6335"/>
                  </a:lnTo>
                  <a:lnTo>
                    <a:pt x="715" y="7216"/>
                  </a:lnTo>
                  <a:lnTo>
                    <a:pt x="501" y="7216"/>
                  </a:lnTo>
                  <a:cubicBezTo>
                    <a:pt x="406" y="7216"/>
                    <a:pt x="310" y="7287"/>
                    <a:pt x="310" y="7359"/>
                  </a:cubicBezTo>
                  <a:cubicBezTo>
                    <a:pt x="310" y="7478"/>
                    <a:pt x="382" y="7573"/>
                    <a:pt x="501" y="7573"/>
                  </a:cubicBezTo>
                  <a:lnTo>
                    <a:pt x="715" y="7573"/>
                  </a:lnTo>
                  <a:lnTo>
                    <a:pt x="715" y="8478"/>
                  </a:lnTo>
                  <a:lnTo>
                    <a:pt x="501" y="8478"/>
                  </a:lnTo>
                  <a:cubicBezTo>
                    <a:pt x="406" y="8478"/>
                    <a:pt x="310" y="8526"/>
                    <a:pt x="310" y="8621"/>
                  </a:cubicBezTo>
                  <a:cubicBezTo>
                    <a:pt x="310" y="8740"/>
                    <a:pt x="382" y="8835"/>
                    <a:pt x="501" y="8835"/>
                  </a:cubicBezTo>
                  <a:lnTo>
                    <a:pt x="715" y="8835"/>
                  </a:lnTo>
                  <a:lnTo>
                    <a:pt x="715" y="9716"/>
                  </a:lnTo>
                  <a:lnTo>
                    <a:pt x="501" y="9716"/>
                  </a:lnTo>
                  <a:cubicBezTo>
                    <a:pt x="406" y="9716"/>
                    <a:pt x="310" y="9788"/>
                    <a:pt x="310" y="9859"/>
                  </a:cubicBezTo>
                  <a:cubicBezTo>
                    <a:pt x="310" y="9978"/>
                    <a:pt x="382" y="10074"/>
                    <a:pt x="501" y="10074"/>
                  </a:cubicBezTo>
                  <a:lnTo>
                    <a:pt x="715" y="10074"/>
                  </a:lnTo>
                  <a:lnTo>
                    <a:pt x="715" y="10693"/>
                  </a:lnTo>
                  <a:lnTo>
                    <a:pt x="286" y="10693"/>
                  </a:lnTo>
                  <a:cubicBezTo>
                    <a:pt x="144" y="10693"/>
                    <a:pt x="1" y="10812"/>
                    <a:pt x="1" y="11002"/>
                  </a:cubicBezTo>
                  <a:lnTo>
                    <a:pt x="1" y="11598"/>
                  </a:lnTo>
                  <a:cubicBezTo>
                    <a:pt x="1" y="11741"/>
                    <a:pt x="120" y="11884"/>
                    <a:pt x="286" y="11884"/>
                  </a:cubicBezTo>
                  <a:lnTo>
                    <a:pt x="11598" y="11884"/>
                  </a:lnTo>
                  <a:cubicBezTo>
                    <a:pt x="11741" y="11884"/>
                    <a:pt x="11908" y="11765"/>
                    <a:pt x="11908" y="11598"/>
                  </a:cubicBezTo>
                  <a:lnTo>
                    <a:pt x="11908" y="11002"/>
                  </a:lnTo>
                  <a:cubicBezTo>
                    <a:pt x="11908" y="10788"/>
                    <a:pt x="11789" y="10669"/>
                    <a:pt x="11622" y="10669"/>
                  </a:cubicBezTo>
                  <a:lnTo>
                    <a:pt x="11146" y="10669"/>
                  </a:lnTo>
                  <a:lnTo>
                    <a:pt x="11146" y="9478"/>
                  </a:lnTo>
                  <a:cubicBezTo>
                    <a:pt x="11146" y="9407"/>
                    <a:pt x="11098" y="9312"/>
                    <a:pt x="11003" y="9312"/>
                  </a:cubicBezTo>
                  <a:cubicBezTo>
                    <a:pt x="10884" y="9312"/>
                    <a:pt x="10789" y="9359"/>
                    <a:pt x="10789" y="9478"/>
                  </a:cubicBezTo>
                  <a:lnTo>
                    <a:pt x="10789" y="10669"/>
                  </a:lnTo>
                  <a:lnTo>
                    <a:pt x="1834" y="10669"/>
                  </a:lnTo>
                  <a:lnTo>
                    <a:pt x="1834" y="2929"/>
                  </a:lnTo>
                  <a:lnTo>
                    <a:pt x="2620" y="4096"/>
                  </a:lnTo>
                  <a:cubicBezTo>
                    <a:pt x="2652" y="4160"/>
                    <a:pt x="2705" y="4181"/>
                    <a:pt x="2765" y="4181"/>
                  </a:cubicBezTo>
                  <a:cubicBezTo>
                    <a:pt x="2795" y="4181"/>
                    <a:pt x="2827" y="4176"/>
                    <a:pt x="2858" y="4168"/>
                  </a:cubicBezTo>
                  <a:cubicBezTo>
                    <a:pt x="2930" y="4096"/>
                    <a:pt x="2930" y="4001"/>
                    <a:pt x="2906" y="3906"/>
                  </a:cubicBezTo>
                  <a:lnTo>
                    <a:pt x="1930" y="2453"/>
                  </a:lnTo>
                  <a:cubicBezTo>
                    <a:pt x="1878" y="2402"/>
                    <a:pt x="1802" y="2362"/>
                    <a:pt x="1737" y="2362"/>
                  </a:cubicBezTo>
                  <a:cubicBezTo>
                    <a:pt x="1711" y="2362"/>
                    <a:pt x="1688" y="2368"/>
                    <a:pt x="1668" y="2382"/>
                  </a:cubicBezTo>
                  <a:cubicBezTo>
                    <a:pt x="1572" y="2405"/>
                    <a:pt x="1477" y="2477"/>
                    <a:pt x="1477" y="2620"/>
                  </a:cubicBezTo>
                  <a:lnTo>
                    <a:pt x="1477" y="10717"/>
                  </a:lnTo>
                  <a:lnTo>
                    <a:pt x="1072" y="10717"/>
                  </a:lnTo>
                  <a:lnTo>
                    <a:pt x="1072" y="167"/>
                  </a:lnTo>
                  <a:cubicBezTo>
                    <a:pt x="1072" y="7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7" name="Google Shape;1927;p18"/>
          <p:cNvGrpSpPr/>
          <p:nvPr/>
        </p:nvGrpSpPr>
        <p:grpSpPr>
          <a:xfrm>
            <a:off x="5284800" y="2233943"/>
            <a:ext cx="361875" cy="362300"/>
            <a:chOff x="4755600" y="3563025"/>
            <a:chExt cx="361875" cy="362300"/>
          </a:xfrm>
        </p:grpSpPr>
        <p:sp>
          <p:nvSpPr>
            <p:cNvPr id="1928" name="Google Shape;1928;p18"/>
            <p:cNvSpPr/>
            <p:nvPr/>
          </p:nvSpPr>
          <p:spPr>
            <a:xfrm>
              <a:off x="4755600" y="3700000"/>
              <a:ext cx="74075" cy="225325"/>
            </a:xfrm>
            <a:custGeom>
              <a:avLst/>
              <a:gdLst/>
              <a:ahLst/>
              <a:cxnLst/>
              <a:rect l="l" t="t" r="r" b="b"/>
              <a:pathLst>
                <a:path w="2963" h="9013" extrusionOk="0">
                  <a:moveTo>
                    <a:pt x="926" y="0"/>
                  </a:moveTo>
                  <a:cubicBezTo>
                    <a:pt x="401" y="0"/>
                    <a:pt x="0" y="402"/>
                    <a:pt x="0" y="926"/>
                  </a:cubicBezTo>
                  <a:lnTo>
                    <a:pt x="0" y="5988"/>
                  </a:lnTo>
                  <a:cubicBezTo>
                    <a:pt x="16" y="6111"/>
                    <a:pt x="116" y="6173"/>
                    <a:pt x="216" y="6173"/>
                  </a:cubicBezTo>
                  <a:cubicBezTo>
                    <a:pt x="316" y="6173"/>
                    <a:pt x="417" y="6111"/>
                    <a:pt x="432" y="5988"/>
                  </a:cubicBezTo>
                  <a:lnTo>
                    <a:pt x="432" y="926"/>
                  </a:lnTo>
                  <a:cubicBezTo>
                    <a:pt x="432" y="649"/>
                    <a:pt x="648" y="432"/>
                    <a:pt x="895" y="432"/>
                  </a:cubicBezTo>
                  <a:lnTo>
                    <a:pt x="2037" y="432"/>
                  </a:lnTo>
                  <a:cubicBezTo>
                    <a:pt x="2315" y="432"/>
                    <a:pt x="2531" y="649"/>
                    <a:pt x="2531" y="926"/>
                  </a:cubicBezTo>
                  <a:lnTo>
                    <a:pt x="2531" y="8117"/>
                  </a:lnTo>
                  <a:cubicBezTo>
                    <a:pt x="2531" y="8364"/>
                    <a:pt x="2315" y="8580"/>
                    <a:pt x="2037" y="8580"/>
                  </a:cubicBezTo>
                  <a:lnTo>
                    <a:pt x="926" y="8580"/>
                  </a:lnTo>
                  <a:cubicBezTo>
                    <a:pt x="648" y="8580"/>
                    <a:pt x="432" y="8364"/>
                    <a:pt x="432" y="8117"/>
                  </a:cubicBezTo>
                  <a:lnTo>
                    <a:pt x="432" y="7222"/>
                  </a:lnTo>
                  <a:cubicBezTo>
                    <a:pt x="417" y="7099"/>
                    <a:pt x="316" y="7037"/>
                    <a:pt x="216" y="7037"/>
                  </a:cubicBezTo>
                  <a:cubicBezTo>
                    <a:pt x="116" y="7037"/>
                    <a:pt x="16" y="7099"/>
                    <a:pt x="0" y="7222"/>
                  </a:cubicBezTo>
                  <a:lnTo>
                    <a:pt x="0" y="8117"/>
                  </a:lnTo>
                  <a:cubicBezTo>
                    <a:pt x="0" y="8611"/>
                    <a:pt x="401" y="9012"/>
                    <a:pt x="926" y="9012"/>
                  </a:cubicBezTo>
                  <a:lnTo>
                    <a:pt x="2037" y="9012"/>
                  </a:lnTo>
                  <a:cubicBezTo>
                    <a:pt x="2531" y="9012"/>
                    <a:pt x="2963" y="8611"/>
                    <a:pt x="2963" y="8117"/>
                  </a:cubicBezTo>
                  <a:lnTo>
                    <a:pt x="2963" y="926"/>
                  </a:lnTo>
                  <a:cubicBezTo>
                    <a:pt x="2963" y="402"/>
                    <a:pt x="2531" y="0"/>
                    <a:pt x="20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18"/>
            <p:cNvSpPr/>
            <p:nvPr/>
          </p:nvSpPr>
          <p:spPr>
            <a:xfrm>
              <a:off x="4852025" y="3783325"/>
              <a:ext cx="73325" cy="142000"/>
            </a:xfrm>
            <a:custGeom>
              <a:avLst/>
              <a:gdLst/>
              <a:ahLst/>
              <a:cxnLst/>
              <a:rect l="l" t="t" r="r" b="b"/>
              <a:pathLst>
                <a:path w="2933" h="5680" extrusionOk="0">
                  <a:moveTo>
                    <a:pt x="2038" y="433"/>
                  </a:moveTo>
                  <a:cubicBezTo>
                    <a:pt x="2315" y="433"/>
                    <a:pt x="2532" y="649"/>
                    <a:pt x="2532" y="926"/>
                  </a:cubicBezTo>
                  <a:lnTo>
                    <a:pt x="2532" y="4784"/>
                  </a:lnTo>
                  <a:cubicBezTo>
                    <a:pt x="2532" y="5031"/>
                    <a:pt x="2315" y="5247"/>
                    <a:pt x="2038" y="5247"/>
                  </a:cubicBezTo>
                  <a:lnTo>
                    <a:pt x="927" y="5247"/>
                  </a:lnTo>
                  <a:cubicBezTo>
                    <a:pt x="649" y="5247"/>
                    <a:pt x="433" y="5031"/>
                    <a:pt x="433" y="4784"/>
                  </a:cubicBezTo>
                  <a:lnTo>
                    <a:pt x="433" y="926"/>
                  </a:lnTo>
                  <a:cubicBezTo>
                    <a:pt x="433" y="649"/>
                    <a:pt x="649" y="433"/>
                    <a:pt x="927" y="433"/>
                  </a:cubicBezTo>
                  <a:close/>
                  <a:moveTo>
                    <a:pt x="896" y="1"/>
                  </a:moveTo>
                  <a:cubicBezTo>
                    <a:pt x="402" y="1"/>
                    <a:pt x="1" y="402"/>
                    <a:pt x="1" y="926"/>
                  </a:cubicBezTo>
                  <a:lnTo>
                    <a:pt x="1" y="4784"/>
                  </a:lnTo>
                  <a:cubicBezTo>
                    <a:pt x="1" y="5278"/>
                    <a:pt x="402" y="5679"/>
                    <a:pt x="896" y="5679"/>
                  </a:cubicBezTo>
                  <a:lnTo>
                    <a:pt x="2038" y="5679"/>
                  </a:lnTo>
                  <a:cubicBezTo>
                    <a:pt x="2532" y="5679"/>
                    <a:pt x="2933" y="5278"/>
                    <a:pt x="2933" y="4784"/>
                  </a:cubicBezTo>
                  <a:lnTo>
                    <a:pt x="2933" y="926"/>
                  </a:lnTo>
                  <a:cubicBezTo>
                    <a:pt x="2933" y="402"/>
                    <a:pt x="2532" y="1"/>
                    <a:pt x="203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18"/>
            <p:cNvSpPr/>
            <p:nvPr/>
          </p:nvSpPr>
          <p:spPr>
            <a:xfrm>
              <a:off x="4947700" y="3720825"/>
              <a:ext cx="74100" cy="204500"/>
            </a:xfrm>
            <a:custGeom>
              <a:avLst/>
              <a:gdLst/>
              <a:ahLst/>
              <a:cxnLst/>
              <a:rect l="l" t="t" r="r" b="b"/>
              <a:pathLst>
                <a:path w="2964" h="8180" extrusionOk="0">
                  <a:moveTo>
                    <a:pt x="927" y="1"/>
                  </a:moveTo>
                  <a:cubicBezTo>
                    <a:pt x="402" y="1"/>
                    <a:pt x="1" y="402"/>
                    <a:pt x="1" y="896"/>
                  </a:cubicBezTo>
                  <a:lnTo>
                    <a:pt x="1" y="7284"/>
                  </a:lnTo>
                  <a:cubicBezTo>
                    <a:pt x="1" y="7778"/>
                    <a:pt x="402" y="8179"/>
                    <a:pt x="927" y="8179"/>
                  </a:cubicBezTo>
                  <a:lnTo>
                    <a:pt x="2038" y="8179"/>
                  </a:lnTo>
                  <a:cubicBezTo>
                    <a:pt x="2531" y="8179"/>
                    <a:pt x="2963" y="7778"/>
                    <a:pt x="2963" y="7284"/>
                  </a:cubicBezTo>
                  <a:lnTo>
                    <a:pt x="2963" y="2655"/>
                  </a:lnTo>
                  <a:cubicBezTo>
                    <a:pt x="2963" y="2516"/>
                    <a:pt x="2855" y="2446"/>
                    <a:pt x="2747" y="2446"/>
                  </a:cubicBezTo>
                  <a:cubicBezTo>
                    <a:pt x="2639" y="2446"/>
                    <a:pt x="2531" y="2516"/>
                    <a:pt x="2531" y="2655"/>
                  </a:cubicBezTo>
                  <a:lnTo>
                    <a:pt x="2531" y="7284"/>
                  </a:lnTo>
                  <a:cubicBezTo>
                    <a:pt x="2531" y="7531"/>
                    <a:pt x="2315" y="7747"/>
                    <a:pt x="2038" y="7747"/>
                  </a:cubicBezTo>
                  <a:lnTo>
                    <a:pt x="927" y="7747"/>
                  </a:lnTo>
                  <a:cubicBezTo>
                    <a:pt x="649" y="7747"/>
                    <a:pt x="433" y="7531"/>
                    <a:pt x="433" y="7284"/>
                  </a:cubicBezTo>
                  <a:lnTo>
                    <a:pt x="433" y="896"/>
                  </a:lnTo>
                  <a:cubicBezTo>
                    <a:pt x="433" y="649"/>
                    <a:pt x="649" y="433"/>
                    <a:pt x="927" y="433"/>
                  </a:cubicBezTo>
                  <a:lnTo>
                    <a:pt x="2038" y="433"/>
                  </a:lnTo>
                  <a:cubicBezTo>
                    <a:pt x="2315" y="433"/>
                    <a:pt x="2531" y="649"/>
                    <a:pt x="2531" y="896"/>
                  </a:cubicBezTo>
                  <a:lnTo>
                    <a:pt x="2531" y="1389"/>
                  </a:lnTo>
                  <a:cubicBezTo>
                    <a:pt x="2531" y="1528"/>
                    <a:pt x="2639" y="1598"/>
                    <a:pt x="2747" y="1598"/>
                  </a:cubicBezTo>
                  <a:cubicBezTo>
                    <a:pt x="2855" y="1598"/>
                    <a:pt x="2963" y="1528"/>
                    <a:pt x="2963" y="1389"/>
                  </a:cubicBezTo>
                  <a:lnTo>
                    <a:pt x="2963" y="896"/>
                  </a:lnTo>
                  <a:cubicBezTo>
                    <a:pt x="2963" y="402"/>
                    <a:pt x="2562" y="1"/>
                    <a:pt x="203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18"/>
            <p:cNvSpPr/>
            <p:nvPr/>
          </p:nvSpPr>
          <p:spPr>
            <a:xfrm>
              <a:off x="5044150" y="3652150"/>
              <a:ext cx="73325" cy="273175"/>
            </a:xfrm>
            <a:custGeom>
              <a:avLst/>
              <a:gdLst/>
              <a:ahLst/>
              <a:cxnLst/>
              <a:rect l="l" t="t" r="r" b="b"/>
              <a:pathLst>
                <a:path w="2933" h="10927" extrusionOk="0">
                  <a:moveTo>
                    <a:pt x="2037" y="402"/>
                  </a:moveTo>
                  <a:cubicBezTo>
                    <a:pt x="2315" y="402"/>
                    <a:pt x="2531" y="618"/>
                    <a:pt x="2531" y="896"/>
                  </a:cubicBezTo>
                  <a:lnTo>
                    <a:pt x="2531" y="10031"/>
                  </a:lnTo>
                  <a:cubicBezTo>
                    <a:pt x="2531" y="10278"/>
                    <a:pt x="2315" y="10494"/>
                    <a:pt x="2037" y="10494"/>
                  </a:cubicBezTo>
                  <a:lnTo>
                    <a:pt x="895" y="10494"/>
                  </a:lnTo>
                  <a:cubicBezTo>
                    <a:pt x="618" y="10494"/>
                    <a:pt x="433" y="10278"/>
                    <a:pt x="433" y="10031"/>
                  </a:cubicBezTo>
                  <a:lnTo>
                    <a:pt x="433" y="896"/>
                  </a:lnTo>
                  <a:cubicBezTo>
                    <a:pt x="402" y="618"/>
                    <a:pt x="618" y="402"/>
                    <a:pt x="895" y="402"/>
                  </a:cubicBezTo>
                  <a:close/>
                  <a:moveTo>
                    <a:pt x="895" y="1"/>
                  </a:moveTo>
                  <a:cubicBezTo>
                    <a:pt x="402" y="1"/>
                    <a:pt x="0" y="402"/>
                    <a:pt x="0" y="896"/>
                  </a:cubicBezTo>
                  <a:lnTo>
                    <a:pt x="0" y="10031"/>
                  </a:lnTo>
                  <a:cubicBezTo>
                    <a:pt x="0" y="10525"/>
                    <a:pt x="402" y="10926"/>
                    <a:pt x="895" y="10926"/>
                  </a:cubicBezTo>
                  <a:lnTo>
                    <a:pt x="2037" y="10926"/>
                  </a:lnTo>
                  <a:cubicBezTo>
                    <a:pt x="2531" y="10926"/>
                    <a:pt x="2932" y="10525"/>
                    <a:pt x="2932" y="10031"/>
                  </a:cubicBezTo>
                  <a:lnTo>
                    <a:pt x="2932" y="896"/>
                  </a:lnTo>
                  <a:cubicBezTo>
                    <a:pt x="2932" y="402"/>
                    <a:pt x="2531" y="1"/>
                    <a:pt x="203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18"/>
            <p:cNvSpPr/>
            <p:nvPr/>
          </p:nvSpPr>
          <p:spPr>
            <a:xfrm>
              <a:off x="4763300" y="3563025"/>
              <a:ext cx="347750" cy="197750"/>
            </a:xfrm>
            <a:custGeom>
              <a:avLst/>
              <a:gdLst/>
              <a:ahLst/>
              <a:cxnLst/>
              <a:rect l="l" t="t" r="r" b="b"/>
              <a:pathLst>
                <a:path w="13910" h="7910" extrusionOk="0">
                  <a:moveTo>
                    <a:pt x="12770" y="446"/>
                  </a:moveTo>
                  <a:cubicBezTo>
                    <a:pt x="13315" y="446"/>
                    <a:pt x="13315" y="1316"/>
                    <a:pt x="12770" y="1316"/>
                  </a:cubicBezTo>
                  <a:cubicBezTo>
                    <a:pt x="12753" y="1316"/>
                    <a:pt x="12735" y="1315"/>
                    <a:pt x="12716" y="1313"/>
                  </a:cubicBezTo>
                  <a:cubicBezTo>
                    <a:pt x="12469" y="1313"/>
                    <a:pt x="12253" y="1128"/>
                    <a:pt x="12253" y="881"/>
                  </a:cubicBezTo>
                  <a:cubicBezTo>
                    <a:pt x="12253" y="634"/>
                    <a:pt x="12469" y="449"/>
                    <a:pt x="12716" y="449"/>
                  </a:cubicBezTo>
                  <a:cubicBezTo>
                    <a:pt x="12735" y="447"/>
                    <a:pt x="12753" y="446"/>
                    <a:pt x="12770" y="446"/>
                  </a:cubicBezTo>
                  <a:close/>
                  <a:moveTo>
                    <a:pt x="1173" y="2640"/>
                  </a:moveTo>
                  <a:cubicBezTo>
                    <a:pt x="1575" y="2640"/>
                    <a:pt x="1760" y="3134"/>
                    <a:pt x="1482" y="3412"/>
                  </a:cubicBezTo>
                  <a:cubicBezTo>
                    <a:pt x="1396" y="3498"/>
                    <a:pt x="1291" y="3537"/>
                    <a:pt x="1188" y="3537"/>
                  </a:cubicBezTo>
                  <a:cubicBezTo>
                    <a:pt x="961" y="3537"/>
                    <a:pt x="741" y="3348"/>
                    <a:pt x="741" y="3072"/>
                  </a:cubicBezTo>
                  <a:cubicBezTo>
                    <a:pt x="711" y="2856"/>
                    <a:pt x="927" y="2640"/>
                    <a:pt x="1173" y="2640"/>
                  </a:cubicBezTo>
                  <a:close/>
                  <a:moveTo>
                    <a:pt x="8858" y="3535"/>
                  </a:moveTo>
                  <a:cubicBezTo>
                    <a:pt x="9455" y="3565"/>
                    <a:pt x="9388" y="4402"/>
                    <a:pt x="8853" y="4402"/>
                  </a:cubicBezTo>
                  <a:cubicBezTo>
                    <a:pt x="8835" y="4402"/>
                    <a:pt x="8816" y="4401"/>
                    <a:pt x="8796" y="4399"/>
                  </a:cubicBezTo>
                  <a:cubicBezTo>
                    <a:pt x="8673" y="4368"/>
                    <a:pt x="8549" y="4307"/>
                    <a:pt x="8488" y="4214"/>
                  </a:cubicBezTo>
                  <a:cubicBezTo>
                    <a:pt x="8426" y="4122"/>
                    <a:pt x="8395" y="3998"/>
                    <a:pt x="8426" y="3875"/>
                  </a:cubicBezTo>
                  <a:lnTo>
                    <a:pt x="8426" y="3875"/>
                  </a:lnTo>
                  <a:lnTo>
                    <a:pt x="8426" y="3905"/>
                  </a:lnTo>
                  <a:cubicBezTo>
                    <a:pt x="8457" y="3689"/>
                    <a:pt x="8642" y="3535"/>
                    <a:pt x="8858" y="3535"/>
                  </a:cubicBezTo>
                  <a:close/>
                  <a:moveTo>
                    <a:pt x="5167" y="6689"/>
                  </a:moveTo>
                  <a:cubicBezTo>
                    <a:pt x="5239" y="6689"/>
                    <a:pt x="5310" y="6723"/>
                    <a:pt x="5371" y="6806"/>
                  </a:cubicBezTo>
                  <a:cubicBezTo>
                    <a:pt x="5432" y="6899"/>
                    <a:pt x="5463" y="7023"/>
                    <a:pt x="5463" y="7115"/>
                  </a:cubicBezTo>
                  <a:cubicBezTo>
                    <a:pt x="5407" y="7341"/>
                    <a:pt x="5221" y="7489"/>
                    <a:pt x="5001" y="7489"/>
                  </a:cubicBezTo>
                  <a:cubicBezTo>
                    <a:pt x="4980" y="7489"/>
                    <a:pt x="4960" y="7488"/>
                    <a:pt x="4939" y="7485"/>
                  </a:cubicBezTo>
                  <a:cubicBezTo>
                    <a:pt x="4483" y="7409"/>
                    <a:pt x="4837" y="6689"/>
                    <a:pt x="5167" y="6689"/>
                  </a:cubicBezTo>
                  <a:close/>
                  <a:moveTo>
                    <a:pt x="12721" y="1"/>
                  </a:moveTo>
                  <a:cubicBezTo>
                    <a:pt x="12148" y="1"/>
                    <a:pt x="11645" y="611"/>
                    <a:pt x="11913" y="1220"/>
                  </a:cubicBezTo>
                  <a:lnTo>
                    <a:pt x="9383" y="3257"/>
                  </a:lnTo>
                  <a:cubicBezTo>
                    <a:pt x="9290" y="3196"/>
                    <a:pt x="9167" y="3134"/>
                    <a:pt x="9012" y="3103"/>
                  </a:cubicBezTo>
                  <a:cubicBezTo>
                    <a:pt x="8973" y="3098"/>
                    <a:pt x="8933" y="3095"/>
                    <a:pt x="8894" y="3095"/>
                  </a:cubicBezTo>
                  <a:cubicBezTo>
                    <a:pt x="8473" y="3095"/>
                    <a:pt x="8081" y="3390"/>
                    <a:pt x="8025" y="3813"/>
                  </a:cubicBezTo>
                  <a:cubicBezTo>
                    <a:pt x="7994" y="3998"/>
                    <a:pt x="8025" y="4152"/>
                    <a:pt x="8087" y="4307"/>
                  </a:cubicBezTo>
                  <a:lnTo>
                    <a:pt x="5556" y="6344"/>
                  </a:lnTo>
                  <a:cubicBezTo>
                    <a:pt x="5432" y="6251"/>
                    <a:pt x="5309" y="6220"/>
                    <a:pt x="5155" y="6189"/>
                  </a:cubicBezTo>
                  <a:cubicBezTo>
                    <a:pt x="5108" y="6182"/>
                    <a:pt x="5060" y="6178"/>
                    <a:pt x="5011" y="6178"/>
                  </a:cubicBezTo>
                  <a:cubicBezTo>
                    <a:pt x="4863" y="6178"/>
                    <a:pt x="4707" y="6212"/>
                    <a:pt x="4568" y="6282"/>
                  </a:cubicBezTo>
                  <a:lnTo>
                    <a:pt x="1914" y="3535"/>
                  </a:lnTo>
                  <a:cubicBezTo>
                    <a:pt x="2007" y="3381"/>
                    <a:pt x="2038" y="3227"/>
                    <a:pt x="2038" y="3072"/>
                  </a:cubicBezTo>
                  <a:cubicBezTo>
                    <a:pt x="2038" y="2549"/>
                    <a:pt x="1612" y="2196"/>
                    <a:pt x="1165" y="2196"/>
                  </a:cubicBezTo>
                  <a:cubicBezTo>
                    <a:pt x="953" y="2196"/>
                    <a:pt x="735" y="2276"/>
                    <a:pt x="556" y="2455"/>
                  </a:cubicBezTo>
                  <a:cubicBezTo>
                    <a:pt x="1" y="3010"/>
                    <a:pt x="402" y="3936"/>
                    <a:pt x="1173" y="3936"/>
                  </a:cubicBezTo>
                  <a:lnTo>
                    <a:pt x="1173" y="3967"/>
                  </a:lnTo>
                  <a:cubicBezTo>
                    <a:pt x="1328" y="3936"/>
                    <a:pt x="1482" y="3905"/>
                    <a:pt x="1606" y="3844"/>
                  </a:cubicBezTo>
                  <a:lnTo>
                    <a:pt x="4291" y="6590"/>
                  </a:lnTo>
                  <a:cubicBezTo>
                    <a:pt x="4229" y="6683"/>
                    <a:pt x="4167" y="6806"/>
                    <a:pt x="4167" y="6899"/>
                  </a:cubicBezTo>
                  <a:cubicBezTo>
                    <a:pt x="4105" y="7115"/>
                    <a:pt x="4167" y="7362"/>
                    <a:pt x="4321" y="7547"/>
                  </a:cubicBezTo>
                  <a:cubicBezTo>
                    <a:pt x="4445" y="7732"/>
                    <a:pt x="4630" y="7856"/>
                    <a:pt x="4877" y="7887"/>
                  </a:cubicBezTo>
                  <a:cubicBezTo>
                    <a:pt x="4892" y="7902"/>
                    <a:pt x="4915" y="7910"/>
                    <a:pt x="4939" y="7910"/>
                  </a:cubicBezTo>
                  <a:cubicBezTo>
                    <a:pt x="4962" y="7910"/>
                    <a:pt x="4985" y="7902"/>
                    <a:pt x="5000" y="7887"/>
                  </a:cubicBezTo>
                  <a:cubicBezTo>
                    <a:pt x="5432" y="7887"/>
                    <a:pt x="5803" y="7609"/>
                    <a:pt x="5864" y="7177"/>
                  </a:cubicBezTo>
                  <a:cubicBezTo>
                    <a:pt x="5895" y="7023"/>
                    <a:pt x="5864" y="6837"/>
                    <a:pt x="5803" y="6683"/>
                  </a:cubicBezTo>
                  <a:lnTo>
                    <a:pt x="8333" y="4646"/>
                  </a:lnTo>
                  <a:cubicBezTo>
                    <a:pt x="8488" y="4770"/>
                    <a:pt x="8673" y="4831"/>
                    <a:pt x="8858" y="4831"/>
                  </a:cubicBezTo>
                  <a:cubicBezTo>
                    <a:pt x="9290" y="4831"/>
                    <a:pt x="9630" y="4523"/>
                    <a:pt x="9722" y="4122"/>
                  </a:cubicBezTo>
                  <a:cubicBezTo>
                    <a:pt x="9753" y="3936"/>
                    <a:pt x="9722" y="3751"/>
                    <a:pt x="9630" y="3597"/>
                  </a:cubicBezTo>
                  <a:lnTo>
                    <a:pt x="12191" y="1560"/>
                  </a:lnTo>
                  <a:cubicBezTo>
                    <a:pt x="12315" y="1653"/>
                    <a:pt x="12500" y="1714"/>
                    <a:pt x="12685" y="1714"/>
                  </a:cubicBezTo>
                  <a:cubicBezTo>
                    <a:pt x="12696" y="1715"/>
                    <a:pt x="12708" y="1715"/>
                    <a:pt x="12719" y="1715"/>
                  </a:cubicBezTo>
                  <a:cubicBezTo>
                    <a:pt x="13559" y="1715"/>
                    <a:pt x="13910" y="597"/>
                    <a:pt x="13179" y="140"/>
                  </a:cubicBezTo>
                  <a:cubicBezTo>
                    <a:pt x="13030" y="43"/>
                    <a:pt x="12873" y="1"/>
                    <a:pt x="127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3" name="Google Shape;1933;p18"/>
          <p:cNvGrpSpPr/>
          <p:nvPr/>
        </p:nvGrpSpPr>
        <p:grpSpPr>
          <a:xfrm>
            <a:off x="851885" y="3853293"/>
            <a:ext cx="372073" cy="355244"/>
            <a:chOff x="7390435" y="3680868"/>
            <a:chExt cx="372073" cy="355244"/>
          </a:xfrm>
        </p:grpSpPr>
        <p:sp>
          <p:nvSpPr>
            <p:cNvPr id="1934" name="Google Shape;1934;p18"/>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18"/>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18"/>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18"/>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18"/>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8"/>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40" name="Google Shape;1940;p18"/>
          <p:cNvSpPr/>
          <p:nvPr/>
        </p:nvSpPr>
        <p:spPr>
          <a:xfrm>
            <a:off x="5482088" y="4151001"/>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38</a:t>
            </a:fld>
            <a:endParaRPr/>
          </a:p>
        </p:txBody>
      </p:sp>
      <p:sp>
        <p:nvSpPr>
          <p:cNvPr id="1942" name="Google Shape;1942;p18"/>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G</a:t>
            </a:r>
            <a:endParaRPr sz="2000">
              <a:solidFill>
                <a:schemeClr val="dk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14"/>
          <p:cNvSpPr txBox="1">
            <a:spLocks noGrp="1"/>
          </p:cNvSpPr>
          <p:nvPr>
            <p:ph type="title"/>
          </p:nvPr>
        </p:nvSpPr>
        <p:spPr>
          <a:xfrm>
            <a:off x="572350" y="1339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Environment of the Industry</a:t>
            </a:r>
            <a:endParaRPr/>
          </a:p>
        </p:txBody>
      </p:sp>
      <p:grpSp>
        <p:nvGrpSpPr>
          <p:cNvPr id="1948" name="Google Shape;1948;p14"/>
          <p:cNvGrpSpPr/>
          <p:nvPr/>
        </p:nvGrpSpPr>
        <p:grpSpPr>
          <a:xfrm>
            <a:off x="1304907" y="2691994"/>
            <a:ext cx="294850" cy="349434"/>
            <a:chOff x="3122257" y="1508594"/>
            <a:chExt cx="294850" cy="349434"/>
          </a:xfrm>
        </p:grpSpPr>
        <p:sp>
          <p:nvSpPr>
            <p:cNvPr id="1949" name="Google Shape;1949;p14"/>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14"/>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14"/>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14"/>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14"/>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54" name="Google Shape;1954;p14"/>
          <p:cNvSpPr/>
          <p:nvPr/>
        </p:nvSpPr>
        <p:spPr>
          <a:xfrm flipH="1">
            <a:off x="1212546" y="1988100"/>
            <a:ext cx="420354" cy="349421"/>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14"/>
          <p:cNvSpPr txBox="1">
            <a:spLocks noGrp="1"/>
          </p:cNvSpPr>
          <p:nvPr>
            <p:ph type="sldNum" idx="12"/>
          </p:nvPr>
        </p:nvSpPr>
        <p:spPr>
          <a:xfrm>
            <a:off x="8595309" y="48495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39</a:t>
            </a:fld>
            <a:endParaRPr/>
          </a:p>
        </p:txBody>
      </p:sp>
      <p:grpSp>
        <p:nvGrpSpPr>
          <p:cNvPr id="1956" name="Google Shape;1956;p14"/>
          <p:cNvGrpSpPr/>
          <p:nvPr/>
        </p:nvGrpSpPr>
        <p:grpSpPr>
          <a:xfrm>
            <a:off x="1242155" y="4250369"/>
            <a:ext cx="361147" cy="361147"/>
            <a:chOff x="6216367" y="1970156"/>
            <a:chExt cx="361147" cy="361147"/>
          </a:xfrm>
        </p:grpSpPr>
        <p:sp>
          <p:nvSpPr>
            <p:cNvPr id="1957" name="Google Shape;1957;p14"/>
            <p:cNvSpPr/>
            <p:nvPr/>
          </p:nvSpPr>
          <p:spPr>
            <a:xfrm>
              <a:off x="6247813" y="2069522"/>
              <a:ext cx="329701" cy="261781"/>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14"/>
            <p:cNvSpPr/>
            <p:nvPr/>
          </p:nvSpPr>
          <p:spPr>
            <a:xfrm>
              <a:off x="6216367" y="1970156"/>
              <a:ext cx="329701" cy="260731"/>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14"/>
            <p:cNvSpPr/>
            <p:nvPr/>
          </p:nvSpPr>
          <p:spPr>
            <a:xfrm>
              <a:off x="6351252" y="2064875"/>
              <a:ext cx="17855" cy="28072"/>
            </a:xfrm>
            <a:custGeom>
              <a:avLst/>
              <a:gdLst/>
              <a:ahLst/>
              <a:cxnLst/>
              <a:rect l="l" t="t" r="r" b="b"/>
              <a:pathLst>
                <a:path w="561" h="882" extrusionOk="0">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14"/>
            <p:cNvSpPr/>
            <p:nvPr/>
          </p:nvSpPr>
          <p:spPr>
            <a:xfrm>
              <a:off x="6260321" y="2016688"/>
              <a:ext cx="272857" cy="269929"/>
            </a:xfrm>
            <a:custGeom>
              <a:avLst/>
              <a:gdLst/>
              <a:ahLst/>
              <a:cxnLst/>
              <a:rect l="l" t="t" r="r" b="b"/>
              <a:pathLst>
                <a:path w="8573" h="8481" extrusionOk="0">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1" name="Google Shape;1961;p14"/>
          <p:cNvGrpSpPr/>
          <p:nvPr/>
        </p:nvGrpSpPr>
        <p:grpSpPr>
          <a:xfrm>
            <a:off x="1217312" y="3479731"/>
            <a:ext cx="410829" cy="332343"/>
            <a:chOff x="1278299" y="2439293"/>
            <a:chExt cx="410829" cy="332343"/>
          </a:xfrm>
        </p:grpSpPr>
        <p:sp>
          <p:nvSpPr>
            <p:cNvPr id="1962" name="Google Shape;1962;p14"/>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14"/>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14"/>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14"/>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14"/>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14"/>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14"/>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14"/>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1970" name="Google Shape;1970;p14"/>
          <p:cNvGraphicFramePr/>
          <p:nvPr/>
        </p:nvGraphicFramePr>
        <p:xfrm>
          <a:off x="165063" y="939845"/>
          <a:ext cx="8813875" cy="3922393"/>
        </p:xfrm>
        <a:graphic>
          <a:graphicData uri="http://schemas.openxmlformats.org/drawingml/2006/table">
            <a:tbl>
              <a:tblPr>
                <a:noFill/>
                <a:tableStyleId>{8C230681-A466-474B-B1EE-60141963839E}</a:tableStyleId>
              </a:tblPr>
              <a:tblGrid>
                <a:gridCol w="2614600">
                  <a:extLst>
                    <a:ext uri="{9D8B030D-6E8A-4147-A177-3AD203B41FA5}">
                      <a16:colId xmlns:a16="http://schemas.microsoft.com/office/drawing/2014/main" val="20000"/>
                    </a:ext>
                  </a:extLst>
                </a:gridCol>
                <a:gridCol w="3323750">
                  <a:extLst>
                    <a:ext uri="{9D8B030D-6E8A-4147-A177-3AD203B41FA5}">
                      <a16:colId xmlns:a16="http://schemas.microsoft.com/office/drawing/2014/main" val="20001"/>
                    </a:ext>
                  </a:extLst>
                </a:gridCol>
                <a:gridCol w="2875525">
                  <a:extLst>
                    <a:ext uri="{9D8B030D-6E8A-4147-A177-3AD203B41FA5}">
                      <a16:colId xmlns:a16="http://schemas.microsoft.com/office/drawing/2014/main" val="20002"/>
                    </a:ext>
                  </a:extLst>
                </a:gridCol>
              </a:tblGrid>
              <a:tr h="596450">
                <a:tc>
                  <a:txBody>
                    <a:bodyPr/>
                    <a:lstStyle/>
                    <a:p>
                      <a:pPr marL="0" marR="0" lvl="0" indent="0" algn="l" rtl="0">
                        <a:lnSpc>
                          <a:spcPct val="100000"/>
                        </a:lnSpc>
                        <a:spcBef>
                          <a:spcPts val="0"/>
                        </a:spcBef>
                        <a:spcAft>
                          <a:spcPts val="0"/>
                        </a:spcAft>
                        <a:buClr>
                          <a:srgbClr val="000000"/>
                        </a:buClr>
                        <a:buSzPts val="1400"/>
                        <a:buFont typeface="Arial"/>
                        <a:buNone/>
                      </a:pPr>
                      <a:r>
                        <a:rPr lang="en" sz="1000">
                          <a:solidFill>
                            <a:schemeClr val="accent4"/>
                          </a:solidFill>
                        </a:rPr>
                        <a:t>Citations: </a:t>
                      </a:r>
                      <a:r>
                        <a:rPr lang="en" sz="600">
                          <a:solidFill>
                            <a:srgbClr val="333333"/>
                          </a:solidFill>
                        </a:rPr>
                        <a:t>How to become an information technology professional (2022)  Marketing, O. (2014, August 8)   How</a:t>
                      </a:r>
                      <a:r>
                        <a:rPr lang="en" sz="1000" i="1">
                          <a:solidFill>
                            <a:schemeClr val="dk1"/>
                          </a:solidFill>
                        </a:rPr>
                        <a:t> </a:t>
                      </a:r>
                      <a:r>
                        <a:rPr lang="en" sz="600">
                          <a:solidFill>
                            <a:srgbClr val="333333"/>
                          </a:solidFill>
                        </a:rPr>
                        <a:t>to become an information technology professional in (2022) Statistics explained. Statistics Explained. (n.d.) Chaudhuri, A. P. (n.d.).</a:t>
                      </a:r>
                      <a:endParaRPr sz="600">
                        <a:solidFill>
                          <a:srgbClr val="333333"/>
                        </a:solidFill>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 sz="1800" b="1" u="none" strike="noStrike" cap="none"/>
                        <a:t>Informational Technology Consulting </a:t>
                      </a:r>
                      <a:endParaRPr sz="18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 sz="1800" b="1" u="none" strike="noStrike" cap="none"/>
                        <a:t>Marketing Consulting </a:t>
                      </a:r>
                      <a:endParaRPr sz="18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628975">
                <a:tc>
                  <a:txBody>
                    <a:bodyPr/>
                    <a:lstStyle/>
                    <a:p>
                      <a:pPr marL="0" marR="0" lvl="0" indent="0" algn="ctr" rtl="0">
                        <a:lnSpc>
                          <a:spcPct val="100000"/>
                        </a:lnSpc>
                        <a:spcBef>
                          <a:spcPts val="0"/>
                        </a:spcBef>
                        <a:spcAft>
                          <a:spcPts val="0"/>
                        </a:spcAft>
                        <a:buClr>
                          <a:srgbClr val="000000"/>
                        </a:buClr>
                        <a:buSzPts val="1800"/>
                        <a:buFont typeface="Arial"/>
                        <a:buNone/>
                      </a:pPr>
                      <a:r>
                        <a:rPr lang="en" sz="1800" b="1"/>
                        <a:t>Consultant</a:t>
                      </a:r>
                      <a:r>
                        <a:rPr lang="en" sz="1800" b="1" u="none" strike="noStrike" cap="none"/>
                        <a:t> Growth</a:t>
                      </a:r>
                      <a:r>
                        <a:rPr lang="en" sz="1200" b="1" u="none" strike="noStrike" cap="none"/>
                        <a:t> </a:t>
                      </a:r>
                      <a:endParaRPr sz="12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expects to grow 9%</a:t>
                      </a:r>
                      <a:endParaRPr sz="1600" u="none" strike="noStrike" cap="none">
                        <a:solidFill>
                          <a:schemeClr val="dk1"/>
                        </a:solidFill>
                      </a:endParaRPr>
                    </a:p>
                    <a:p>
                      <a:pPr marL="0" marR="0" lvl="0" indent="0" algn="ctr" rtl="0">
                        <a:lnSpc>
                          <a:spcPct val="100000"/>
                        </a:lnSpc>
                        <a:spcBef>
                          <a:spcPts val="0"/>
                        </a:spcBef>
                        <a:spcAft>
                          <a:spcPts val="0"/>
                        </a:spcAft>
                        <a:buClr>
                          <a:srgbClr val="000000"/>
                        </a:buClr>
                        <a:buSzPts val="1600"/>
                        <a:buFont typeface="Arial"/>
                        <a:buNone/>
                      </a:pP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expects to grow 20%</a:t>
                      </a:r>
                      <a:endParaRPr sz="1600" u="none" strike="noStrike" cap="none">
                        <a:solidFill>
                          <a:schemeClr val="dk1"/>
                        </a:solidFill>
                      </a:endParaRPr>
                    </a:p>
                    <a:p>
                      <a:pPr marL="0" marR="0" lvl="0" indent="0" algn="ctr" rtl="0">
                        <a:lnSpc>
                          <a:spcPct val="100000"/>
                        </a:lnSpc>
                        <a:spcBef>
                          <a:spcPts val="0"/>
                        </a:spcBef>
                        <a:spcAft>
                          <a:spcPts val="0"/>
                        </a:spcAft>
                        <a:buClr>
                          <a:srgbClr val="000000"/>
                        </a:buClr>
                        <a:buSzPts val="1600"/>
                        <a:buFont typeface="Arial"/>
                        <a:buNone/>
                      </a:pP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20000">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Age Distribution</a:t>
                      </a:r>
                      <a:endParaRPr sz="18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solidFill>
                            <a:schemeClr val="dk1"/>
                          </a:solidFill>
                        </a:rPr>
                        <a:t> ages range from  35-44</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sz="1600" u="none" strike="noStrike" cap="none">
                          <a:solidFill>
                            <a:schemeClr val="dk1"/>
                          </a:solidFill>
                        </a:rPr>
                        <a:t>ages range from 31-39</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763575">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Educational Level</a:t>
                      </a:r>
                      <a:endParaRPr sz="18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64% bachelors</a:t>
                      </a:r>
                      <a:endParaRPr sz="1600" u="none" strike="noStrike" cap="none">
                        <a:solidFill>
                          <a:schemeClr val="dk1"/>
                        </a:solidFill>
                      </a:endParaRPr>
                    </a:p>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 17% associates</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75% bachelors </a:t>
                      </a:r>
                      <a:endParaRPr sz="1600" u="none" strike="noStrike" cap="none">
                        <a:solidFill>
                          <a:schemeClr val="dk1"/>
                        </a:solidFill>
                      </a:endParaRPr>
                    </a:p>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13% masters</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688950">
                <a:tc>
                  <a:txBody>
                    <a:bodyPr/>
                    <a:lstStyle/>
                    <a:p>
                      <a:pPr marL="0" marR="0" lvl="0" indent="0" algn="ctr" rtl="0">
                        <a:lnSpc>
                          <a:spcPct val="100000"/>
                        </a:lnSpc>
                        <a:spcBef>
                          <a:spcPts val="0"/>
                        </a:spcBef>
                        <a:spcAft>
                          <a:spcPts val="0"/>
                        </a:spcAft>
                        <a:buClr>
                          <a:srgbClr val="000000"/>
                        </a:buClr>
                        <a:buSzPts val="1800"/>
                        <a:buFont typeface="Arial"/>
                        <a:buNone/>
                      </a:pPr>
                      <a:r>
                        <a:rPr lang="en" sz="1800" b="1" u="none" strike="noStrike" cap="none"/>
                        <a:t>Cultural Need</a:t>
                      </a:r>
                      <a:endParaRPr sz="1800" b="1"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Manufactures are dependent on  skills of Informational technology consultants </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 sz="1600" u="none" strike="noStrike" cap="none">
                          <a:solidFill>
                            <a:schemeClr val="dk1"/>
                          </a:solidFill>
                        </a:rPr>
                        <a:t>Marketing utilizes culture to be relevant and efficient </a:t>
                      </a:r>
                      <a:endParaRPr sz="1600" u="none" strike="noStrike" cap="none"/>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971" name="Google Shape;1971;p14"/>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H</a:t>
            </a:r>
            <a:endParaRPr sz="20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g1203e3a56db_3_0"/>
          <p:cNvSpPr txBox="1"/>
          <p:nvPr/>
        </p:nvSpPr>
        <p:spPr>
          <a:xfrm>
            <a:off x="79900" y="4804800"/>
            <a:ext cx="184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(Parallel Dots, 2021)</a:t>
            </a:r>
            <a:endParaRPr sz="1000">
              <a:latin typeface="Open Sans"/>
              <a:ea typeface="Open Sans"/>
              <a:cs typeface="Open Sans"/>
              <a:sym typeface="Open Sans"/>
            </a:endParaRPr>
          </a:p>
        </p:txBody>
      </p:sp>
      <p:pic>
        <p:nvPicPr>
          <p:cNvPr id="1207" name="Google Shape;1207;g1203e3a56db_3_0"/>
          <p:cNvPicPr preferRelativeResize="0"/>
          <p:nvPr/>
        </p:nvPicPr>
        <p:blipFill>
          <a:blip r:embed="rId3">
            <a:alphaModFix/>
          </a:blip>
          <a:stretch>
            <a:fillRect/>
          </a:stretch>
        </p:blipFill>
        <p:spPr>
          <a:xfrm>
            <a:off x="2000238" y="0"/>
            <a:ext cx="5143500" cy="5143500"/>
          </a:xfrm>
          <a:prstGeom prst="rect">
            <a:avLst/>
          </a:prstGeom>
          <a:noFill/>
          <a:ln>
            <a:noFill/>
          </a:ln>
        </p:spPr>
      </p:pic>
      <p:pic>
        <p:nvPicPr>
          <p:cNvPr id="1209" name="Google Shape;1209;g1203e3a56db_3_0"/>
          <p:cNvPicPr preferRelativeResize="0"/>
          <p:nvPr/>
        </p:nvPicPr>
        <p:blipFill rotWithShape="1">
          <a:blip r:embed="rId4">
            <a:alphaModFix/>
          </a:blip>
          <a:srcRect b="8925"/>
          <a:stretch/>
        </p:blipFill>
        <p:spPr>
          <a:xfrm>
            <a:off x="3171550" y="503675"/>
            <a:ext cx="2800900" cy="4136150"/>
          </a:xfrm>
          <a:prstGeom prst="rect">
            <a:avLst/>
          </a:prstGeom>
          <a:noFill/>
          <a:ln>
            <a:noFill/>
          </a:ln>
        </p:spPr>
      </p:pic>
      <p:pic>
        <p:nvPicPr>
          <p:cNvPr id="1210" name="Google Shape;1210;g1203e3a56db_3_0"/>
          <p:cNvPicPr preferRelativeResize="0"/>
          <p:nvPr/>
        </p:nvPicPr>
        <p:blipFill rotWithShape="1">
          <a:blip r:embed="rId5">
            <a:alphaModFix/>
          </a:blip>
          <a:srcRect l="10000" r="14235" b="49318"/>
          <a:stretch/>
        </p:blipFill>
        <p:spPr>
          <a:xfrm>
            <a:off x="3591233" y="1481810"/>
            <a:ext cx="1002175" cy="482124"/>
          </a:xfrm>
          <a:prstGeom prst="rect">
            <a:avLst/>
          </a:prstGeom>
          <a:noFill/>
          <a:ln>
            <a:noFill/>
          </a:ln>
        </p:spPr>
      </p:pic>
      <p:pic>
        <p:nvPicPr>
          <p:cNvPr id="1211" name="Google Shape;1211;g1203e3a56db_3_0"/>
          <p:cNvPicPr preferRelativeResize="0"/>
          <p:nvPr/>
        </p:nvPicPr>
        <p:blipFill rotWithShape="1">
          <a:blip r:embed="rId5">
            <a:alphaModFix/>
          </a:blip>
          <a:srcRect l="10000" r="14235" b="49318"/>
          <a:stretch/>
        </p:blipFill>
        <p:spPr>
          <a:xfrm>
            <a:off x="4580132" y="1486652"/>
            <a:ext cx="1002175" cy="482124"/>
          </a:xfrm>
          <a:prstGeom prst="rect">
            <a:avLst/>
          </a:prstGeom>
          <a:noFill/>
          <a:ln>
            <a:noFill/>
          </a:ln>
        </p:spPr>
      </p:pic>
      <p:pic>
        <p:nvPicPr>
          <p:cNvPr id="1212" name="Google Shape;1212;g1203e3a56db_3_0"/>
          <p:cNvPicPr preferRelativeResize="0"/>
          <p:nvPr/>
        </p:nvPicPr>
        <p:blipFill rotWithShape="1">
          <a:blip r:embed="rId5">
            <a:alphaModFix/>
          </a:blip>
          <a:srcRect l="10000" r="14235" b="49318"/>
          <a:stretch/>
        </p:blipFill>
        <p:spPr>
          <a:xfrm>
            <a:off x="4592405" y="2449506"/>
            <a:ext cx="1002175" cy="482124"/>
          </a:xfrm>
          <a:prstGeom prst="rect">
            <a:avLst/>
          </a:prstGeom>
          <a:noFill/>
          <a:ln>
            <a:noFill/>
          </a:ln>
        </p:spPr>
      </p:pic>
      <p:pic>
        <p:nvPicPr>
          <p:cNvPr id="1213" name="Google Shape;1213;g1203e3a56db_3_0"/>
          <p:cNvPicPr preferRelativeResize="0"/>
          <p:nvPr/>
        </p:nvPicPr>
        <p:blipFill rotWithShape="1">
          <a:blip r:embed="rId5">
            <a:alphaModFix/>
          </a:blip>
          <a:srcRect l="10000" r="14235" b="49318"/>
          <a:stretch/>
        </p:blipFill>
        <p:spPr>
          <a:xfrm>
            <a:off x="3591233" y="2451734"/>
            <a:ext cx="1002175" cy="482124"/>
          </a:xfrm>
          <a:prstGeom prst="rect">
            <a:avLst/>
          </a:prstGeom>
          <a:noFill/>
          <a:ln>
            <a:noFill/>
          </a:ln>
        </p:spPr>
      </p:pic>
      <p:pic>
        <p:nvPicPr>
          <p:cNvPr id="1214" name="Google Shape;1214;g1203e3a56db_3_0"/>
          <p:cNvPicPr preferRelativeResize="0"/>
          <p:nvPr/>
        </p:nvPicPr>
        <p:blipFill rotWithShape="1">
          <a:blip r:embed="rId6">
            <a:alphaModFix/>
          </a:blip>
          <a:srcRect l="9464" r="12122" b="50209"/>
          <a:stretch/>
        </p:blipFill>
        <p:spPr>
          <a:xfrm>
            <a:off x="3591233" y="3391191"/>
            <a:ext cx="1002175" cy="457665"/>
          </a:xfrm>
          <a:prstGeom prst="rect">
            <a:avLst/>
          </a:prstGeom>
          <a:noFill/>
          <a:ln>
            <a:noFill/>
          </a:ln>
        </p:spPr>
      </p:pic>
      <p:pic>
        <p:nvPicPr>
          <p:cNvPr id="1215" name="Google Shape;1215;g1203e3a56db_3_0"/>
          <p:cNvPicPr preferRelativeResize="0"/>
          <p:nvPr/>
        </p:nvPicPr>
        <p:blipFill rotWithShape="1">
          <a:blip r:embed="rId6">
            <a:alphaModFix/>
          </a:blip>
          <a:srcRect l="9464" r="12122" b="50209"/>
          <a:stretch/>
        </p:blipFill>
        <p:spPr>
          <a:xfrm>
            <a:off x="4593407" y="3391191"/>
            <a:ext cx="1002175" cy="457665"/>
          </a:xfrm>
          <a:prstGeom prst="rect">
            <a:avLst/>
          </a:prstGeom>
          <a:noFill/>
          <a:ln>
            <a:noFill/>
          </a:ln>
        </p:spPr>
      </p:pic>
      <p:sp>
        <p:nvSpPr>
          <p:cNvPr id="1216" name="Google Shape;1216;g1203e3a56db_3_0"/>
          <p:cNvSpPr txBox="1"/>
          <p:nvPr/>
        </p:nvSpPr>
        <p:spPr>
          <a:xfrm>
            <a:off x="-67749" y="0"/>
            <a:ext cx="3332400" cy="189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700" b="1" dirty="0">
                <a:solidFill>
                  <a:schemeClr val="dk1"/>
                </a:solidFill>
                <a:latin typeface="Raleway"/>
                <a:ea typeface="Raleway"/>
                <a:cs typeface="Raleway"/>
                <a:sym typeface="Raleway"/>
              </a:rPr>
              <a:t>Which One would you Choose?</a:t>
            </a:r>
            <a:endParaRPr sz="3900" b="1" dirty="0">
              <a:solidFill>
                <a:schemeClr val="dk1"/>
              </a:solidFill>
              <a:latin typeface="Raleway"/>
              <a:ea typeface="Raleway"/>
              <a:cs typeface="Raleway"/>
              <a:sym typeface="Raleway"/>
            </a:endParaRPr>
          </a:p>
        </p:txBody>
      </p:sp>
      <p:sp>
        <p:nvSpPr>
          <p:cNvPr id="1217" name="Google Shape;1217;g1203e3a56db_3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a:t>
            </a:fld>
            <a:endParaRPr/>
          </a:p>
        </p:txBody>
      </p:sp>
      <p:grpSp>
        <p:nvGrpSpPr>
          <p:cNvPr id="1201" name="Google Shape;1201;g1203e3a56db_3_0"/>
          <p:cNvGrpSpPr/>
          <p:nvPr/>
        </p:nvGrpSpPr>
        <p:grpSpPr>
          <a:xfrm>
            <a:off x="390557" y="2773300"/>
            <a:ext cx="1215900" cy="1866525"/>
            <a:chOff x="987988" y="1597538"/>
            <a:chExt cx="1215900" cy="1866525"/>
          </a:xfrm>
        </p:grpSpPr>
        <p:pic>
          <p:nvPicPr>
            <p:cNvPr id="1202" name="Google Shape;1202;g1203e3a56db_3_0"/>
            <p:cNvPicPr preferRelativeResize="0"/>
            <p:nvPr/>
          </p:nvPicPr>
          <p:blipFill rotWithShape="1">
            <a:blip r:embed="rId7">
              <a:alphaModFix/>
            </a:blip>
            <a:srcRect l="14775" t="5227" r="22216" b="4478"/>
            <a:stretch/>
          </p:blipFill>
          <p:spPr>
            <a:xfrm>
              <a:off x="1231950" y="2184438"/>
              <a:ext cx="727977" cy="1279625"/>
            </a:xfrm>
            <a:prstGeom prst="rect">
              <a:avLst/>
            </a:prstGeom>
            <a:noFill/>
            <a:ln>
              <a:noFill/>
            </a:ln>
          </p:spPr>
        </p:pic>
        <p:sp>
          <p:nvSpPr>
            <p:cNvPr id="1203" name="Google Shape;1203;g1203e3a56db_3_0"/>
            <p:cNvSpPr txBox="1"/>
            <p:nvPr/>
          </p:nvSpPr>
          <p:spPr>
            <a:xfrm>
              <a:off x="987988" y="1597538"/>
              <a:ext cx="121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Open Sans"/>
                  <a:ea typeface="Open Sans"/>
                  <a:cs typeface="Open Sans"/>
                  <a:sym typeface="Open Sans"/>
                </a:rPr>
                <a:t>Brand A</a:t>
              </a:r>
              <a:endParaRPr sz="2000" b="1">
                <a:latin typeface="Open Sans"/>
                <a:ea typeface="Open Sans"/>
                <a:cs typeface="Open Sans"/>
                <a:sym typeface="Open Sans"/>
              </a:endParaRPr>
            </a:p>
          </p:txBody>
        </p:sp>
      </p:grpSp>
      <p:grpSp>
        <p:nvGrpSpPr>
          <p:cNvPr id="1204" name="Google Shape;1204;g1203e3a56db_3_0"/>
          <p:cNvGrpSpPr/>
          <p:nvPr/>
        </p:nvGrpSpPr>
        <p:grpSpPr>
          <a:xfrm>
            <a:off x="7143738" y="2095331"/>
            <a:ext cx="1215900" cy="1753525"/>
            <a:chOff x="6599588" y="1597550"/>
            <a:chExt cx="1215900" cy="1753525"/>
          </a:xfrm>
        </p:grpSpPr>
        <p:pic>
          <p:nvPicPr>
            <p:cNvPr id="1205" name="Google Shape;1205;g1203e3a56db_3_0"/>
            <p:cNvPicPr preferRelativeResize="0"/>
            <p:nvPr/>
          </p:nvPicPr>
          <p:blipFill rotWithShape="1">
            <a:blip r:embed="rId8">
              <a:alphaModFix/>
            </a:blip>
            <a:srcRect b="6603"/>
            <a:stretch/>
          </p:blipFill>
          <p:spPr>
            <a:xfrm>
              <a:off x="6843575" y="2090150"/>
              <a:ext cx="727975" cy="1260925"/>
            </a:xfrm>
            <a:prstGeom prst="rect">
              <a:avLst/>
            </a:prstGeom>
            <a:noFill/>
            <a:ln>
              <a:noFill/>
            </a:ln>
          </p:spPr>
        </p:pic>
        <p:sp>
          <p:nvSpPr>
            <p:cNvPr id="1206" name="Google Shape;1206;g1203e3a56db_3_0"/>
            <p:cNvSpPr txBox="1"/>
            <p:nvPr/>
          </p:nvSpPr>
          <p:spPr>
            <a:xfrm>
              <a:off x="6599588" y="1597550"/>
              <a:ext cx="121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Open Sans"/>
                  <a:ea typeface="Open Sans"/>
                  <a:cs typeface="Open Sans"/>
                  <a:sym typeface="Open Sans"/>
                </a:rPr>
                <a:t>Brand B</a:t>
              </a:r>
              <a:endParaRPr sz="2000" b="1">
                <a:latin typeface="Open Sans"/>
                <a:ea typeface="Open Sans"/>
                <a:cs typeface="Open Sans"/>
                <a:sym typeface="Open Sans"/>
              </a:endParaRPr>
            </a:p>
          </p:txBody>
        </p:sp>
      </p:grpSp>
      <p:grpSp>
        <p:nvGrpSpPr>
          <p:cNvPr id="19" name="Google Shape;1201;g1203e3a56db_3_0">
            <a:extLst>
              <a:ext uri="{FF2B5EF4-FFF2-40B4-BE49-F238E27FC236}">
                <a16:creationId xmlns:a16="http://schemas.microsoft.com/office/drawing/2014/main" id="{C1E9BF2B-361B-E986-733E-868D2A41BC53}"/>
              </a:ext>
            </a:extLst>
          </p:cNvPr>
          <p:cNvGrpSpPr/>
          <p:nvPr/>
        </p:nvGrpSpPr>
        <p:grpSpPr>
          <a:xfrm>
            <a:off x="3772478" y="691254"/>
            <a:ext cx="1620964" cy="2404092"/>
            <a:chOff x="987988" y="1597538"/>
            <a:chExt cx="1215900" cy="1866525"/>
          </a:xfrm>
        </p:grpSpPr>
        <p:pic>
          <p:nvPicPr>
            <p:cNvPr id="20" name="Google Shape;1202;g1203e3a56db_3_0">
              <a:extLst>
                <a:ext uri="{FF2B5EF4-FFF2-40B4-BE49-F238E27FC236}">
                  <a16:creationId xmlns:a16="http://schemas.microsoft.com/office/drawing/2014/main" id="{50497165-3873-274D-2D71-E40E19A94BE9}"/>
                </a:ext>
              </a:extLst>
            </p:cNvPr>
            <p:cNvPicPr preferRelativeResize="0"/>
            <p:nvPr/>
          </p:nvPicPr>
          <p:blipFill rotWithShape="1">
            <a:blip r:embed="rId7">
              <a:alphaModFix/>
            </a:blip>
            <a:srcRect l="14775" t="5227" r="22216" b="4478"/>
            <a:stretch/>
          </p:blipFill>
          <p:spPr>
            <a:xfrm>
              <a:off x="1231950" y="2184438"/>
              <a:ext cx="727977" cy="1279625"/>
            </a:xfrm>
            <a:prstGeom prst="rect">
              <a:avLst/>
            </a:prstGeom>
            <a:noFill/>
            <a:ln>
              <a:noFill/>
            </a:ln>
          </p:spPr>
        </p:pic>
        <p:sp>
          <p:nvSpPr>
            <p:cNvPr id="21" name="Google Shape;1203;g1203e3a56db_3_0">
              <a:extLst>
                <a:ext uri="{FF2B5EF4-FFF2-40B4-BE49-F238E27FC236}">
                  <a16:creationId xmlns:a16="http://schemas.microsoft.com/office/drawing/2014/main" id="{F7BB20A2-975C-18B4-2CEC-EF1158BA3E9F}"/>
                </a:ext>
              </a:extLst>
            </p:cNvPr>
            <p:cNvSpPr txBox="1"/>
            <p:nvPr/>
          </p:nvSpPr>
          <p:spPr>
            <a:xfrm>
              <a:off x="987988" y="1597538"/>
              <a:ext cx="121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Open Sans"/>
                  <a:ea typeface="Open Sans"/>
                  <a:cs typeface="Open Sans"/>
                  <a:sym typeface="Open Sans"/>
                </a:rPr>
                <a:t>Brand A</a:t>
              </a:r>
              <a:endParaRPr sz="2000" b="1">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1"/>
                                        </p:tgtEl>
                                        <p:attrNameLst>
                                          <p:attrName>style.visibility</p:attrName>
                                        </p:attrNameLst>
                                      </p:cBhvr>
                                      <p:to>
                                        <p:strVal val="visible"/>
                                      </p:to>
                                    </p:set>
                                    <p:animEffect transition="in" filter="fade">
                                      <p:cBhvr>
                                        <p:cTn id="7" dur="500"/>
                                        <p:tgtEl>
                                          <p:spTgt spid="1211"/>
                                        </p:tgtEl>
                                      </p:cBhvr>
                                    </p:animEffect>
                                  </p:childTnLst>
                                </p:cTn>
                              </p:par>
                              <p:par>
                                <p:cTn id="8" presetID="10" presetClass="entr" presetSubtype="0" fill="hold" nodeType="withEffect">
                                  <p:stCondLst>
                                    <p:cond delay="0"/>
                                  </p:stCondLst>
                                  <p:childTnLst>
                                    <p:set>
                                      <p:cBhvr>
                                        <p:cTn id="9" dur="1" fill="hold">
                                          <p:stCondLst>
                                            <p:cond delay="0"/>
                                          </p:stCondLst>
                                        </p:cTn>
                                        <p:tgtEl>
                                          <p:spTgt spid="1210"/>
                                        </p:tgtEl>
                                        <p:attrNameLst>
                                          <p:attrName>style.visibility</p:attrName>
                                        </p:attrNameLst>
                                      </p:cBhvr>
                                      <p:to>
                                        <p:strVal val="visible"/>
                                      </p:to>
                                    </p:set>
                                    <p:animEffect transition="in" filter="fade">
                                      <p:cBhvr>
                                        <p:cTn id="10" dur="500"/>
                                        <p:tgtEl>
                                          <p:spTgt spid="1210"/>
                                        </p:tgtEl>
                                      </p:cBhvr>
                                    </p:animEffect>
                                  </p:childTnLst>
                                </p:cTn>
                              </p:par>
                              <p:par>
                                <p:cTn id="11" presetID="10" presetClass="entr" presetSubtype="0" fill="hold" nodeType="withEffect">
                                  <p:stCondLst>
                                    <p:cond delay="0"/>
                                  </p:stCondLst>
                                  <p:childTnLst>
                                    <p:set>
                                      <p:cBhvr>
                                        <p:cTn id="12" dur="1" fill="hold">
                                          <p:stCondLst>
                                            <p:cond delay="0"/>
                                          </p:stCondLst>
                                        </p:cTn>
                                        <p:tgtEl>
                                          <p:spTgt spid="1213"/>
                                        </p:tgtEl>
                                        <p:attrNameLst>
                                          <p:attrName>style.visibility</p:attrName>
                                        </p:attrNameLst>
                                      </p:cBhvr>
                                      <p:to>
                                        <p:strVal val="visible"/>
                                      </p:to>
                                    </p:set>
                                    <p:animEffect transition="in" filter="fade">
                                      <p:cBhvr>
                                        <p:cTn id="13" dur="500"/>
                                        <p:tgtEl>
                                          <p:spTgt spid="1213"/>
                                        </p:tgtEl>
                                      </p:cBhvr>
                                    </p:animEffect>
                                  </p:childTnLst>
                                </p:cTn>
                              </p:par>
                              <p:par>
                                <p:cTn id="14" presetID="10" presetClass="entr" presetSubtype="0" fill="hold" nodeType="withEffect">
                                  <p:stCondLst>
                                    <p:cond delay="0"/>
                                  </p:stCondLst>
                                  <p:childTnLst>
                                    <p:set>
                                      <p:cBhvr>
                                        <p:cTn id="15" dur="1" fill="hold">
                                          <p:stCondLst>
                                            <p:cond delay="0"/>
                                          </p:stCondLst>
                                        </p:cTn>
                                        <p:tgtEl>
                                          <p:spTgt spid="1212"/>
                                        </p:tgtEl>
                                        <p:attrNameLst>
                                          <p:attrName>style.visibility</p:attrName>
                                        </p:attrNameLst>
                                      </p:cBhvr>
                                      <p:to>
                                        <p:strVal val="visible"/>
                                      </p:to>
                                    </p:set>
                                    <p:animEffect transition="in" filter="fade">
                                      <p:cBhvr>
                                        <p:cTn id="16" dur="500"/>
                                        <p:tgtEl>
                                          <p:spTgt spid="12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01"/>
                                        </p:tgtEl>
                                        <p:attrNameLst>
                                          <p:attrName>style.visibility</p:attrName>
                                        </p:attrNameLst>
                                      </p:cBhvr>
                                      <p:to>
                                        <p:strVal val="visible"/>
                                      </p:to>
                                    </p:set>
                                    <p:animEffect transition="in" filter="fade">
                                      <p:cBhvr>
                                        <p:cTn id="20" dur="500"/>
                                        <p:tgtEl>
                                          <p:spTgt spid="120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14"/>
                                        </p:tgtEl>
                                        <p:attrNameLst>
                                          <p:attrName>style.visibility</p:attrName>
                                        </p:attrNameLst>
                                      </p:cBhvr>
                                      <p:to>
                                        <p:strVal val="visible"/>
                                      </p:to>
                                    </p:set>
                                    <p:animEffect transition="in" filter="fade">
                                      <p:cBhvr>
                                        <p:cTn id="25" dur="500"/>
                                        <p:tgtEl>
                                          <p:spTgt spid="1214"/>
                                        </p:tgtEl>
                                      </p:cBhvr>
                                    </p:animEffect>
                                  </p:childTnLst>
                                </p:cTn>
                              </p:par>
                              <p:par>
                                <p:cTn id="26" presetID="10" presetClass="entr" presetSubtype="0" fill="hold" nodeType="withEffect">
                                  <p:stCondLst>
                                    <p:cond delay="0"/>
                                  </p:stCondLst>
                                  <p:childTnLst>
                                    <p:set>
                                      <p:cBhvr>
                                        <p:cTn id="27" dur="1" fill="hold">
                                          <p:stCondLst>
                                            <p:cond delay="0"/>
                                          </p:stCondLst>
                                        </p:cTn>
                                        <p:tgtEl>
                                          <p:spTgt spid="1215"/>
                                        </p:tgtEl>
                                        <p:attrNameLst>
                                          <p:attrName>style.visibility</p:attrName>
                                        </p:attrNameLst>
                                      </p:cBhvr>
                                      <p:to>
                                        <p:strVal val="visible"/>
                                      </p:to>
                                    </p:set>
                                    <p:animEffect transition="in" filter="fade">
                                      <p:cBhvr>
                                        <p:cTn id="28" dur="500"/>
                                        <p:tgtEl>
                                          <p:spTgt spid="121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04"/>
                                        </p:tgtEl>
                                        <p:attrNameLst>
                                          <p:attrName>style.visibility</p:attrName>
                                        </p:attrNameLst>
                                      </p:cBhvr>
                                      <p:to>
                                        <p:strVal val="visible"/>
                                      </p:to>
                                    </p:set>
                                    <p:animEffect transition="in" filter="fade">
                                      <p:cBhvr>
                                        <p:cTn id="32" dur="500"/>
                                        <p:tgtEl>
                                          <p:spTgt spid="1204"/>
                                        </p:tgtEl>
                                      </p:cBhvr>
                                    </p:animEffect>
                                  </p:childTnLst>
                                </p:cTn>
                              </p:par>
                            </p:childTnLst>
                          </p:cTn>
                        </p:par>
                        <p:par>
                          <p:cTn id="33" fill="hold">
                            <p:stCondLst>
                              <p:cond delay="1000"/>
                            </p:stCondLst>
                            <p:childTnLst>
                              <p:par>
                                <p:cTn id="34" presetID="9" presetClass="emph" presetSubtype="0" nodeType="afterEffect">
                                  <p:stCondLst>
                                    <p:cond delay="0"/>
                                  </p:stCondLst>
                                  <p:childTnLst>
                                    <p:set>
                                      <p:cBhvr>
                                        <p:cTn id="35" dur="indefinite"/>
                                        <p:tgtEl>
                                          <p:spTgt spid="1214"/>
                                        </p:tgtEl>
                                        <p:attrNameLst>
                                          <p:attrName>style.opacity</p:attrName>
                                        </p:attrNameLst>
                                      </p:cBhvr>
                                      <p:to>
                                        <p:strVal val="0.5"/>
                                      </p:to>
                                    </p:set>
                                    <p:animEffect filter="image" prLst="opacity: 0.5">
                                      <p:cBhvr rctx="IE">
                                        <p:cTn id="36" dur="indefinite"/>
                                        <p:tgtEl>
                                          <p:spTgt spid="1214"/>
                                        </p:tgtEl>
                                      </p:cBhvr>
                                    </p:animEffect>
                                  </p:childTnLst>
                                </p:cTn>
                              </p:par>
                            </p:childTnLst>
                          </p:cTn>
                        </p:par>
                        <p:par>
                          <p:cTn id="37" fill="hold">
                            <p:stCondLst>
                              <p:cond delay="1000"/>
                            </p:stCondLst>
                            <p:childTnLst>
                              <p:par>
                                <p:cTn id="38" presetID="9" presetClass="emph" presetSubtype="0" nodeType="afterEffect">
                                  <p:stCondLst>
                                    <p:cond delay="0"/>
                                  </p:stCondLst>
                                  <p:childTnLst>
                                    <p:set>
                                      <p:cBhvr>
                                        <p:cTn id="39" dur="indefinite"/>
                                        <p:tgtEl>
                                          <p:spTgt spid="1215"/>
                                        </p:tgtEl>
                                        <p:attrNameLst>
                                          <p:attrName>style.opacity</p:attrName>
                                        </p:attrNameLst>
                                      </p:cBhvr>
                                      <p:to>
                                        <p:strVal val="0.5"/>
                                      </p:to>
                                    </p:set>
                                    <p:animEffect filter="image" prLst="opacity: 0.5">
                                      <p:cBhvr rctx="IE">
                                        <p:cTn id="40" dur="indefinite"/>
                                        <p:tgtEl>
                                          <p:spTgt spid="1215"/>
                                        </p:tgtEl>
                                      </p:cBhvr>
                                    </p:animEffect>
                                  </p:childTnLst>
                                </p:cTn>
                              </p:par>
                            </p:childTnLst>
                          </p:cTn>
                        </p:par>
                        <p:par>
                          <p:cTn id="41" fill="hold">
                            <p:stCondLst>
                              <p:cond delay="1000"/>
                            </p:stCondLst>
                            <p:childTnLst>
                              <p:par>
                                <p:cTn id="42" presetID="9" presetClass="emph" presetSubtype="0" nodeType="afterEffect">
                                  <p:stCondLst>
                                    <p:cond delay="0"/>
                                  </p:stCondLst>
                                  <p:childTnLst>
                                    <p:set>
                                      <p:cBhvr>
                                        <p:cTn id="43" dur="indefinite"/>
                                        <p:tgtEl>
                                          <p:spTgt spid="1204"/>
                                        </p:tgtEl>
                                        <p:attrNameLst>
                                          <p:attrName>style.opacity</p:attrName>
                                        </p:attrNameLst>
                                      </p:cBhvr>
                                      <p:to>
                                        <p:strVal val="0.5"/>
                                      </p:to>
                                    </p:set>
                                    <p:animEffect filter="image" prLst="opacity: 0.5">
                                      <p:cBhvr rctx="IE">
                                        <p:cTn id="44" dur="indefinite"/>
                                        <p:tgtEl>
                                          <p:spTgt spid="120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10"/>
          <p:cNvSpPr txBox="1">
            <a:spLocks noGrp="1"/>
          </p:cNvSpPr>
          <p:nvPr>
            <p:ph type="title"/>
          </p:nvPr>
        </p:nvSpPr>
        <p:spPr>
          <a:xfrm>
            <a:off x="720000" y="4776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Technology Trends</a:t>
            </a:r>
            <a:endParaRPr/>
          </a:p>
        </p:txBody>
      </p:sp>
      <p:sp>
        <p:nvSpPr>
          <p:cNvPr id="1977" name="Google Shape;1977;p10"/>
          <p:cNvSpPr txBox="1">
            <a:spLocks noGrp="1"/>
          </p:cNvSpPr>
          <p:nvPr>
            <p:ph type="subTitle" idx="4"/>
          </p:nvPr>
        </p:nvSpPr>
        <p:spPr>
          <a:xfrm>
            <a:off x="720000" y="1453825"/>
            <a:ext cx="3353100" cy="26490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accent6"/>
              </a:buClr>
              <a:buSzPts val="1800"/>
              <a:buChar char="●"/>
            </a:pPr>
            <a:r>
              <a:rPr lang="en" sz="1800">
                <a:solidFill>
                  <a:schemeClr val="accent6"/>
                </a:solidFill>
              </a:rPr>
              <a:t>Artificial Intelligence</a:t>
            </a:r>
            <a:endParaRPr sz="1800">
              <a:solidFill>
                <a:schemeClr val="accent6"/>
              </a:solidFill>
            </a:endParaRPr>
          </a:p>
          <a:p>
            <a:pPr marL="0" lvl="0" indent="0" algn="l" rtl="0">
              <a:lnSpc>
                <a:spcPct val="100000"/>
              </a:lnSpc>
              <a:spcBef>
                <a:spcPts val="0"/>
              </a:spcBef>
              <a:spcAft>
                <a:spcPts val="0"/>
              </a:spcAft>
              <a:buSzPts val="1400"/>
              <a:buNone/>
            </a:pPr>
            <a:endParaRPr sz="1800">
              <a:solidFill>
                <a:schemeClr val="accent6"/>
              </a:solidFill>
            </a:endParaRPr>
          </a:p>
          <a:p>
            <a:pPr marL="457200" lvl="0" indent="-342900" algn="l" rtl="0">
              <a:lnSpc>
                <a:spcPct val="100000"/>
              </a:lnSpc>
              <a:spcBef>
                <a:spcPts val="0"/>
              </a:spcBef>
              <a:spcAft>
                <a:spcPts val="0"/>
              </a:spcAft>
              <a:buClr>
                <a:schemeClr val="accent6"/>
              </a:buClr>
              <a:buSzPts val="1800"/>
              <a:buChar char="●"/>
            </a:pPr>
            <a:r>
              <a:rPr lang="en" sz="1800">
                <a:solidFill>
                  <a:schemeClr val="accent6"/>
                </a:solidFill>
              </a:rPr>
              <a:t>Infrared Systems</a:t>
            </a:r>
            <a:endParaRPr sz="1800">
              <a:solidFill>
                <a:schemeClr val="accent6"/>
              </a:solidFill>
            </a:endParaRPr>
          </a:p>
          <a:p>
            <a:pPr marL="0" lvl="0" indent="0" algn="l" rtl="0">
              <a:lnSpc>
                <a:spcPct val="100000"/>
              </a:lnSpc>
              <a:spcBef>
                <a:spcPts val="0"/>
              </a:spcBef>
              <a:spcAft>
                <a:spcPts val="0"/>
              </a:spcAft>
              <a:buSzPts val="1400"/>
              <a:buNone/>
            </a:pPr>
            <a:endParaRPr sz="1800">
              <a:solidFill>
                <a:schemeClr val="accent6"/>
              </a:solidFill>
            </a:endParaRPr>
          </a:p>
          <a:p>
            <a:pPr marL="457200" lvl="0" indent="-342900" algn="l" rtl="0">
              <a:lnSpc>
                <a:spcPct val="100000"/>
              </a:lnSpc>
              <a:spcBef>
                <a:spcPts val="0"/>
              </a:spcBef>
              <a:spcAft>
                <a:spcPts val="0"/>
              </a:spcAft>
              <a:buClr>
                <a:schemeClr val="accent6"/>
              </a:buClr>
              <a:buSzPts val="1800"/>
              <a:buChar char="●"/>
            </a:pPr>
            <a:r>
              <a:rPr lang="en" sz="1800">
                <a:solidFill>
                  <a:schemeClr val="accent6"/>
                </a:solidFill>
              </a:rPr>
              <a:t>Clouds to hold information</a:t>
            </a:r>
            <a:endParaRPr sz="1800">
              <a:solidFill>
                <a:schemeClr val="accent6"/>
              </a:solidFill>
            </a:endParaRPr>
          </a:p>
          <a:p>
            <a:pPr marL="0" lvl="0" indent="0" algn="l" rtl="0">
              <a:lnSpc>
                <a:spcPct val="100000"/>
              </a:lnSpc>
              <a:spcBef>
                <a:spcPts val="0"/>
              </a:spcBef>
              <a:spcAft>
                <a:spcPts val="0"/>
              </a:spcAft>
              <a:buSzPts val="1400"/>
              <a:buNone/>
            </a:pPr>
            <a:endParaRPr sz="1800">
              <a:solidFill>
                <a:schemeClr val="accent6"/>
              </a:solidFill>
            </a:endParaRPr>
          </a:p>
          <a:p>
            <a:pPr marL="457200" lvl="0" indent="-342900" algn="l" rtl="0">
              <a:lnSpc>
                <a:spcPct val="100000"/>
              </a:lnSpc>
              <a:spcBef>
                <a:spcPts val="0"/>
              </a:spcBef>
              <a:spcAft>
                <a:spcPts val="0"/>
              </a:spcAft>
              <a:buClr>
                <a:schemeClr val="accent6"/>
              </a:buClr>
              <a:buSzPts val="1800"/>
              <a:buChar char="●"/>
            </a:pPr>
            <a:r>
              <a:rPr lang="en" sz="1800">
                <a:solidFill>
                  <a:schemeClr val="accent6"/>
                </a:solidFill>
              </a:rPr>
              <a:t>Image Recognition</a:t>
            </a:r>
            <a:endParaRPr sz="1800">
              <a:solidFill>
                <a:schemeClr val="accent6"/>
              </a:solidFill>
            </a:endParaRPr>
          </a:p>
          <a:p>
            <a:pPr marL="457200" lvl="0" indent="0" algn="l" rtl="0">
              <a:lnSpc>
                <a:spcPct val="100000"/>
              </a:lnSpc>
              <a:spcBef>
                <a:spcPts val="0"/>
              </a:spcBef>
              <a:spcAft>
                <a:spcPts val="0"/>
              </a:spcAft>
              <a:buSzPts val="1400"/>
              <a:buNone/>
            </a:pPr>
            <a:r>
              <a:rPr lang="en" sz="1800">
                <a:solidFill>
                  <a:schemeClr val="accent6"/>
                </a:solidFill>
              </a:rPr>
              <a:t> </a:t>
            </a:r>
            <a:endParaRPr sz="1800">
              <a:solidFill>
                <a:schemeClr val="accent6"/>
              </a:solidFill>
            </a:endParaRPr>
          </a:p>
        </p:txBody>
      </p:sp>
      <p:sp>
        <p:nvSpPr>
          <p:cNvPr id="1978" name="Google Shape;1978;p10"/>
          <p:cNvSpPr txBox="1">
            <a:spLocks noGrp="1"/>
          </p:cNvSpPr>
          <p:nvPr>
            <p:ph type="sldNum" idx="12"/>
          </p:nvPr>
        </p:nvSpPr>
        <p:spPr>
          <a:xfrm>
            <a:off x="8595309" y="4670176"/>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40</a:t>
            </a:fld>
            <a:endParaRPr/>
          </a:p>
        </p:txBody>
      </p:sp>
      <p:pic>
        <p:nvPicPr>
          <p:cNvPr id="1979" name="Google Shape;1979;p10"/>
          <p:cNvPicPr preferRelativeResize="0"/>
          <p:nvPr/>
        </p:nvPicPr>
        <p:blipFill rotWithShape="1">
          <a:blip r:embed="rId3">
            <a:alphaModFix/>
          </a:blip>
          <a:srcRect/>
          <a:stretch/>
        </p:blipFill>
        <p:spPr>
          <a:xfrm>
            <a:off x="5197600" y="1190250"/>
            <a:ext cx="3428225" cy="2567850"/>
          </a:xfrm>
          <a:prstGeom prst="rect">
            <a:avLst/>
          </a:prstGeom>
          <a:noFill/>
          <a:ln>
            <a:noFill/>
          </a:ln>
        </p:spPr>
      </p:pic>
      <p:sp>
        <p:nvSpPr>
          <p:cNvPr id="1980" name="Google Shape;1980;p10"/>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I</a:t>
            </a:r>
            <a:endParaRPr sz="20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6"/>
          <p:cNvSpPr txBox="1">
            <a:spLocks noGrp="1"/>
          </p:cNvSpPr>
          <p:nvPr>
            <p:ph type="title"/>
          </p:nvPr>
        </p:nvSpPr>
        <p:spPr>
          <a:xfrm>
            <a:off x="720000" y="477600"/>
            <a:ext cx="5294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Manufacturers</a:t>
            </a:r>
            <a:endParaRPr/>
          </a:p>
        </p:txBody>
      </p:sp>
      <p:sp>
        <p:nvSpPr>
          <p:cNvPr id="1986" name="Google Shape;1986;p6"/>
          <p:cNvSpPr txBox="1">
            <a:spLocks noGrp="1"/>
          </p:cNvSpPr>
          <p:nvPr>
            <p:ph type="subTitle" idx="1"/>
          </p:nvPr>
        </p:nvSpPr>
        <p:spPr>
          <a:xfrm>
            <a:off x="6197775" y="2341625"/>
            <a:ext cx="1806300" cy="121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600"/>
              <a:buNone/>
            </a:pPr>
            <a:endParaRPr/>
          </a:p>
        </p:txBody>
      </p:sp>
      <p:pic>
        <p:nvPicPr>
          <p:cNvPr id="1987" name="Google Shape;1987;p6"/>
          <p:cNvPicPr preferRelativeResize="0"/>
          <p:nvPr/>
        </p:nvPicPr>
        <p:blipFill rotWithShape="1">
          <a:blip r:embed="rId3">
            <a:alphaModFix/>
          </a:blip>
          <a:srcRect/>
          <a:stretch/>
        </p:blipFill>
        <p:spPr>
          <a:xfrm>
            <a:off x="2629675" y="1805625"/>
            <a:ext cx="5660825" cy="2966050"/>
          </a:xfrm>
          <a:prstGeom prst="rect">
            <a:avLst/>
          </a:prstGeom>
          <a:noFill/>
          <a:ln w="28575" cap="flat" cmpd="sng">
            <a:solidFill>
              <a:schemeClr val="accent1"/>
            </a:solidFill>
            <a:prstDash val="solid"/>
            <a:round/>
            <a:headEnd type="none" w="sm" len="sm"/>
            <a:tailEnd type="none" w="sm" len="sm"/>
          </a:ln>
          <a:effectLst>
            <a:outerShdw blurRad="257175" dist="114300" dir="5400000" algn="bl" rotWithShape="0">
              <a:srgbClr val="000000">
                <a:alpha val="49803"/>
              </a:srgbClr>
            </a:outerShdw>
          </a:effectLst>
        </p:spPr>
      </p:pic>
      <p:sp>
        <p:nvSpPr>
          <p:cNvPr id="1988" name="Google Shape;1988;p6"/>
          <p:cNvSpPr txBox="1"/>
          <p:nvPr/>
        </p:nvSpPr>
        <p:spPr>
          <a:xfrm>
            <a:off x="204825" y="1441975"/>
            <a:ext cx="2378400" cy="36327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rgbClr val="000000"/>
              </a:buClr>
              <a:buSzPts val="1600"/>
              <a:buFont typeface="Open Sans"/>
              <a:buChar char="●"/>
            </a:pPr>
            <a:r>
              <a:rPr lang="en" sz="1600" b="0" i="0" u="none" strike="noStrike" cap="none">
                <a:solidFill>
                  <a:schemeClr val="dk1"/>
                </a:solidFill>
                <a:latin typeface="Open Sans"/>
                <a:ea typeface="Open Sans"/>
                <a:cs typeface="Open Sans"/>
                <a:sym typeface="Open Sans"/>
              </a:rPr>
              <a:t>Increasing Sales with allocation of products</a:t>
            </a:r>
            <a:endParaRPr sz="1600" b="0" i="0" u="none" strike="noStrike" cap="none">
              <a:solidFill>
                <a:schemeClr val="dk1"/>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Open Sans"/>
              <a:ea typeface="Open Sans"/>
              <a:cs typeface="Open Sans"/>
              <a:sym typeface="Open Sans"/>
            </a:endParaRPr>
          </a:p>
          <a:p>
            <a:pPr marL="457200" marR="0" lvl="0" indent="-330200" algn="l" rtl="0">
              <a:lnSpc>
                <a:spcPct val="100000"/>
              </a:lnSpc>
              <a:spcBef>
                <a:spcPts val="0"/>
              </a:spcBef>
              <a:spcAft>
                <a:spcPts val="0"/>
              </a:spcAft>
              <a:buClr>
                <a:srgbClr val="000000"/>
              </a:buClr>
              <a:buSzPts val="1600"/>
              <a:buFont typeface="Open Sans"/>
              <a:buChar char="●"/>
            </a:pPr>
            <a:r>
              <a:rPr lang="en" sz="1600" b="0" i="0" u="none" strike="noStrike" cap="none">
                <a:solidFill>
                  <a:srgbClr val="000000"/>
                </a:solidFill>
                <a:latin typeface="Open Sans"/>
                <a:ea typeface="Open Sans"/>
                <a:cs typeface="Open Sans"/>
                <a:sym typeface="Open Sans"/>
              </a:rPr>
              <a:t>Gaining </a:t>
            </a:r>
            <a:r>
              <a:rPr lang="en" sz="1600">
                <a:latin typeface="Open Sans"/>
                <a:ea typeface="Open Sans"/>
                <a:cs typeface="Open Sans"/>
                <a:sym typeface="Open Sans"/>
              </a:rPr>
              <a:t>competitive</a:t>
            </a:r>
            <a:r>
              <a:rPr lang="en" sz="1600" b="0" i="0" u="none" strike="noStrike" cap="none">
                <a:solidFill>
                  <a:srgbClr val="000000"/>
                </a:solidFill>
                <a:latin typeface="Open Sans"/>
                <a:ea typeface="Open Sans"/>
                <a:cs typeface="Open Sans"/>
                <a:sym typeface="Open Sans"/>
              </a:rPr>
              <a:t> edge </a:t>
            </a:r>
            <a:endParaRPr sz="1600" b="0" i="0" u="none" strike="noStrike" cap="none">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1600">
              <a:latin typeface="Open Sans"/>
              <a:ea typeface="Open Sans"/>
              <a:cs typeface="Open Sans"/>
              <a:sym typeface="Open Sans"/>
            </a:endParaRPr>
          </a:p>
          <a:p>
            <a:pPr marL="457200" marR="0" lvl="0" indent="-330200" algn="l" rtl="0">
              <a:lnSpc>
                <a:spcPct val="100000"/>
              </a:lnSpc>
              <a:spcBef>
                <a:spcPts val="0"/>
              </a:spcBef>
              <a:spcAft>
                <a:spcPts val="0"/>
              </a:spcAft>
              <a:buSzPts val="1600"/>
              <a:buFont typeface="Open Sans"/>
              <a:buChar char="●"/>
            </a:pPr>
            <a:r>
              <a:rPr lang="en" sz="1600">
                <a:latin typeface="Open Sans"/>
                <a:ea typeface="Open Sans"/>
                <a:cs typeface="Open Sans"/>
                <a:sym typeface="Open Sans"/>
              </a:rPr>
              <a:t>Monitoring stock positioning and quantity</a:t>
            </a:r>
            <a:endParaRPr sz="1600">
              <a:latin typeface="Open Sans"/>
              <a:ea typeface="Open Sans"/>
              <a:cs typeface="Open Sans"/>
              <a:sym typeface="Open Sans"/>
            </a:endParaRPr>
          </a:p>
          <a:p>
            <a:pPr marL="457200" marR="0" lvl="0" indent="0" algn="l" rtl="0">
              <a:lnSpc>
                <a:spcPct val="100000"/>
              </a:lnSpc>
              <a:spcBef>
                <a:spcPts val="0"/>
              </a:spcBef>
              <a:spcAft>
                <a:spcPts val="0"/>
              </a:spcAft>
              <a:buNone/>
            </a:pPr>
            <a:endParaRPr sz="1600">
              <a:latin typeface="Open Sans"/>
              <a:ea typeface="Open Sans"/>
              <a:cs typeface="Open Sans"/>
              <a:sym typeface="Open Sans"/>
            </a:endParaRPr>
          </a:p>
          <a:p>
            <a:pPr marL="457200" marR="0" lvl="0" indent="-330200" algn="l" rtl="0">
              <a:lnSpc>
                <a:spcPct val="100000"/>
              </a:lnSpc>
              <a:spcBef>
                <a:spcPts val="0"/>
              </a:spcBef>
              <a:spcAft>
                <a:spcPts val="0"/>
              </a:spcAft>
              <a:buSzPts val="1600"/>
              <a:buFont typeface="Open Sans"/>
              <a:buChar char="●"/>
            </a:pPr>
            <a:r>
              <a:rPr lang="en" sz="1600">
                <a:latin typeface="Open Sans"/>
                <a:ea typeface="Open Sans"/>
                <a:cs typeface="Open Sans"/>
                <a:sym typeface="Open Sans"/>
              </a:rPr>
              <a:t>Grottinilab comes to the rescue with their app</a:t>
            </a:r>
            <a:endParaRPr sz="1600">
              <a:latin typeface="Open Sans"/>
              <a:ea typeface="Open Sans"/>
              <a:cs typeface="Open Sans"/>
              <a:sym typeface="Open Sans"/>
            </a:endParaRPr>
          </a:p>
        </p:txBody>
      </p:sp>
      <p:sp>
        <p:nvSpPr>
          <p:cNvPr id="1989" name="Google Shape;1989;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41</a:t>
            </a:fld>
            <a:endParaRPr/>
          </a:p>
        </p:txBody>
      </p:sp>
      <p:sp>
        <p:nvSpPr>
          <p:cNvPr id="1990" name="Google Shape;1990;p6"/>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J</a:t>
            </a:r>
            <a:endParaRPr sz="2000">
              <a:solidFill>
                <a:schemeClr val="dk1"/>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g13b2f5af6ab_6_298"/>
          <p:cNvSpPr txBox="1">
            <a:spLocks noGrp="1"/>
          </p:cNvSpPr>
          <p:nvPr>
            <p:ph type="title"/>
          </p:nvPr>
        </p:nvSpPr>
        <p:spPr>
          <a:xfrm>
            <a:off x="729500" y="598975"/>
            <a:ext cx="335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Webinars</a:t>
            </a:r>
            <a:endParaRPr/>
          </a:p>
        </p:txBody>
      </p:sp>
      <p:sp>
        <p:nvSpPr>
          <p:cNvPr id="1996" name="Google Shape;1996;g13b2f5af6ab_6_298"/>
          <p:cNvSpPr txBox="1">
            <a:spLocks noGrp="1"/>
          </p:cNvSpPr>
          <p:nvPr>
            <p:ph type="subTitle" idx="1"/>
          </p:nvPr>
        </p:nvSpPr>
        <p:spPr>
          <a:xfrm>
            <a:off x="729500" y="1344775"/>
            <a:ext cx="7519500" cy="3405000"/>
          </a:xfrm>
          <a:prstGeom prst="rect">
            <a:avLst/>
          </a:prstGeom>
        </p:spPr>
        <p:txBody>
          <a:bodyPr spcFirstLastPara="1" wrap="square" lIns="91425" tIns="91425" rIns="91425" bIns="91425" anchor="t" anchorCtr="0">
            <a:noAutofit/>
          </a:bodyPr>
          <a:lstStyle/>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At least 83% of U.S. marketers find webinars effective.</a:t>
            </a:r>
            <a:endParaRPr sz="1350">
              <a:solidFill>
                <a:srgbClr val="212529"/>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However, since the start of the COVID-19 Pandemic, companies have seen up to an 87% increase in attendance.</a:t>
            </a:r>
            <a:endParaRPr sz="1350">
              <a:solidFill>
                <a:srgbClr val="212529"/>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The average webinar generates between 500-1,000 leads.</a:t>
            </a:r>
            <a:endParaRPr sz="1350">
              <a:solidFill>
                <a:srgbClr val="212529"/>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The average webinar attendee conversion rate is 55%.</a:t>
            </a:r>
            <a:endParaRPr sz="1100">
              <a:solidFill>
                <a:schemeClr val="dk1"/>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100">
                <a:solidFill>
                  <a:schemeClr val="dk1"/>
                </a:solidFill>
                <a:latin typeface="Raleway"/>
                <a:ea typeface="Raleway"/>
                <a:cs typeface="Raleway"/>
                <a:sym typeface="Raleway"/>
              </a:rPr>
              <a:t>Livestorm, $39.00/month per host. they do have a free plan</a:t>
            </a:r>
            <a:endParaRPr sz="1350">
              <a:solidFill>
                <a:srgbClr val="212529"/>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don't require you to rent out a venue and can reach a wide array of attendees who don't have to physically travel to the event</a:t>
            </a:r>
            <a:endParaRPr sz="1350">
              <a:solidFill>
                <a:srgbClr val="212529"/>
              </a:solidFill>
              <a:latin typeface="Raleway"/>
              <a:ea typeface="Raleway"/>
              <a:cs typeface="Raleway"/>
              <a:sym typeface="Raleway"/>
            </a:endParaRPr>
          </a:p>
          <a:p>
            <a:pPr marL="457200" lvl="0" indent="-314325" algn="l" rtl="0">
              <a:lnSpc>
                <a:spcPct val="115000"/>
              </a:lnSpc>
              <a:spcBef>
                <a:spcPts val="0"/>
              </a:spcBef>
              <a:spcAft>
                <a:spcPts val="0"/>
              </a:spcAft>
              <a:buClr>
                <a:srgbClr val="212529"/>
              </a:buClr>
              <a:buSzPts val="1350"/>
              <a:buFont typeface="Raleway"/>
              <a:buChar char="●"/>
            </a:pPr>
            <a:r>
              <a:rPr lang="en" sz="1350">
                <a:solidFill>
                  <a:srgbClr val="212529"/>
                </a:solidFill>
                <a:latin typeface="Raleway"/>
                <a:ea typeface="Raleway"/>
                <a:cs typeface="Raleway"/>
                <a:sym typeface="Raleway"/>
              </a:rPr>
              <a:t>Average price of 46 - 142 eur </a:t>
            </a:r>
            <a:endParaRPr sz="1350">
              <a:solidFill>
                <a:srgbClr val="212529"/>
              </a:solidFill>
              <a:latin typeface="Raleway"/>
              <a:ea typeface="Raleway"/>
              <a:cs typeface="Raleway"/>
              <a:sym typeface="Raleway"/>
            </a:endParaRPr>
          </a:p>
          <a:p>
            <a:pPr marL="457200" lvl="0" indent="0" algn="l" rtl="0">
              <a:lnSpc>
                <a:spcPct val="115000"/>
              </a:lnSpc>
              <a:spcBef>
                <a:spcPts val="0"/>
              </a:spcBef>
              <a:spcAft>
                <a:spcPts val="0"/>
              </a:spcAft>
              <a:buNone/>
            </a:pPr>
            <a:endParaRPr sz="1350">
              <a:solidFill>
                <a:srgbClr val="212529"/>
              </a:solidFill>
              <a:latin typeface="Raleway"/>
              <a:ea typeface="Raleway"/>
              <a:cs typeface="Raleway"/>
              <a:sym typeface="Raleway"/>
            </a:endParaRPr>
          </a:p>
          <a:p>
            <a:pPr marL="457200" lvl="0" indent="0" algn="l" rtl="0">
              <a:spcBef>
                <a:spcPts val="0"/>
              </a:spcBef>
              <a:spcAft>
                <a:spcPts val="0"/>
              </a:spcAft>
              <a:buNone/>
            </a:pPr>
            <a:endParaRPr sz="1400">
              <a:solidFill>
                <a:srgbClr val="000000"/>
              </a:solidFill>
            </a:endParaRPr>
          </a:p>
          <a:p>
            <a:pPr marL="0" lvl="0" indent="0" algn="l" rtl="0">
              <a:spcBef>
                <a:spcPts val="0"/>
              </a:spcBef>
              <a:spcAft>
                <a:spcPts val="0"/>
              </a:spcAft>
              <a:buNone/>
            </a:pPr>
            <a:endParaRPr/>
          </a:p>
        </p:txBody>
      </p:sp>
      <p:sp>
        <p:nvSpPr>
          <p:cNvPr id="1997" name="Google Shape;1997;g13b2f5af6ab_6_2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1998" name="Google Shape;1998;g13b2f5af6ab_6_298"/>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K</a:t>
            </a:r>
            <a:endParaRPr sz="2000">
              <a:solidFill>
                <a:schemeClr val="dk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g13b2f5af6ab_6_310"/>
          <p:cNvSpPr txBox="1">
            <a:spLocks noGrp="1"/>
          </p:cNvSpPr>
          <p:nvPr>
            <p:ph type="title"/>
          </p:nvPr>
        </p:nvSpPr>
        <p:spPr>
          <a:xfrm>
            <a:off x="779800" y="582175"/>
            <a:ext cx="335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Expos</a:t>
            </a:r>
            <a:endParaRPr/>
          </a:p>
        </p:txBody>
      </p:sp>
      <p:sp>
        <p:nvSpPr>
          <p:cNvPr id="2004" name="Google Shape;2004;g13b2f5af6ab_6_310"/>
          <p:cNvSpPr txBox="1">
            <a:spLocks noGrp="1"/>
          </p:cNvSpPr>
          <p:nvPr>
            <p:ph type="subTitle" idx="1"/>
          </p:nvPr>
        </p:nvSpPr>
        <p:spPr>
          <a:xfrm>
            <a:off x="729475" y="1405825"/>
            <a:ext cx="7827300" cy="2606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212529"/>
              </a:buClr>
              <a:buSzPts val="2000"/>
              <a:buFont typeface="Open Sans"/>
              <a:buChar char="●"/>
            </a:pPr>
            <a:r>
              <a:rPr lang="en" sz="2000">
                <a:solidFill>
                  <a:srgbClr val="212529"/>
                </a:solidFill>
              </a:rPr>
              <a:t>Businesses are also starting to do hybrid events as well. </a:t>
            </a:r>
            <a:endParaRPr sz="2000">
              <a:solidFill>
                <a:srgbClr val="212529"/>
              </a:solidFill>
            </a:endParaRPr>
          </a:p>
          <a:p>
            <a:pPr marL="457200" lvl="0" indent="-355600" algn="l" rtl="0">
              <a:lnSpc>
                <a:spcPct val="150000"/>
              </a:lnSpc>
              <a:spcBef>
                <a:spcPts val="0"/>
              </a:spcBef>
              <a:spcAft>
                <a:spcPts val="0"/>
              </a:spcAft>
              <a:buClr>
                <a:srgbClr val="06283A"/>
              </a:buClr>
              <a:buSzPts val="2000"/>
              <a:buFont typeface="Roboto"/>
              <a:buChar char="●"/>
            </a:pPr>
            <a:r>
              <a:rPr lang="en" sz="2000">
                <a:solidFill>
                  <a:srgbClr val="06283A"/>
                </a:solidFill>
                <a:latin typeface="Roboto"/>
                <a:ea typeface="Roboto"/>
                <a:cs typeface="Roboto"/>
                <a:sym typeface="Roboto"/>
              </a:rPr>
              <a:t>74% of attendees believe engaging with the exhibitors makes them more likely to actually buy the products/services on display. </a:t>
            </a:r>
            <a:endParaRPr sz="2000">
              <a:solidFill>
                <a:srgbClr val="06283A"/>
              </a:solidFill>
              <a:latin typeface="Roboto"/>
              <a:ea typeface="Roboto"/>
              <a:cs typeface="Roboto"/>
              <a:sym typeface="Roboto"/>
            </a:endParaRPr>
          </a:p>
          <a:p>
            <a:pPr marL="457200" lvl="0" indent="-355600" algn="l" rtl="0">
              <a:lnSpc>
                <a:spcPct val="115000"/>
              </a:lnSpc>
              <a:spcBef>
                <a:spcPts val="0"/>
              </a:spcBef>
              <a:spcAft>
                <a:spcPts val="0"/>
              </a:spcAft>
              <a:buClr>
                <a:srgbClr val="212529"/>
              </a:buClr>
              <a:buSzPts val="2000"/>
              <a:buFont typeface="Open Sans"/>
              <a:buChar char="●"/>
            </a:pPr>
            <a:r>
              <a:rPr lang="en" sz="2000">
                <a:solidFill>
                  <a:srgbClr val="06283A"/>
                </a:solidFill>
                <a:latin typeface="Roboto"/>
                <a:ea typeface="Roboto"/>
                <a:cs typeface="Roboto"/>
                <a:sym typeface="Roboto"/>
              </a:rPr>
              <a:t>49% of trade show attendees plan to buy at least one of the products or services on display. </a:t>
            </a:r>
            <a:endParaRPr sz="2000">
              <a:solidFill>
                <a:srgbClr val="06283A"/>
              </a:solidFill>
              <a:latin typeface="Roboto"/>
              <a:ea typeface="Roboto"/>
              <a:cs typeface="Roboto"/>
              <a:sym typeface="Roboto"/>
            </a:endParaRPr>
          </a:p>
          <a:p>
            <a:pPr marL="457200" lvl="0" indent="-355600" algn="l" rtl="0">
              <a:lnSpc>
                <a:spcPct val="150000"/>
              </a:lnSpc>
              <a:spcBef>
                <a:spcPts val="0"/>
              </a:spcBef>
              <a:spcAft>
                <a:spcPts val="0"/>
              </a:spcAft>
              <a:buClr>
                <a:srgbClr val="06283A"/>
              </a:buClr>
              <a:buSzPts val="2000"/>
              <a:buFont typeface="Roboto"/>
              <a:buChar char="●"/>
            </a:pPr>
            <a:r>
              <a:rPr lang="en" sz="2000">
                <a:solidFill>
                  <a:srgbClr val="06283A"/>
                </a:solidFill>
                <a:latin typeface="Roboto"/>
                <a:ea typeface="Roboto"/>
                <a:cs typeface="Roboto"/>
                <a:sym typeface="Roboto"/>
              </a:rPr>
              <a:t>U.S. businesses plan to attend an average of 7.8 international trade shows every year. </a:t>
            </a:r>
            <a:endParaRPr sz="2000">
              <a:solidFill>
                <a:srgbClr val="06283A"/>
              </a:solidFill>
              <a:latin typeface="Roboto"/>
              <a:ea typeface="Roboto"/>
              <a:cs typeface="Roboto"/>
              <a:sym typeface="Roboto"/>
            </a:endParaRPr>
          </a:p>
          <a:p>
            <a:pPr marL="457200" lvl="0" indent="0" algn="l" rtl="0">
              <a:lnSpc>
                <a:spcPct val="115000"/>
              </a:lnSpc>
              <a:spcBef>
                <a:spcPts val="1000"/>
              </a:spcBef>
              <a:spcAft>
                <a:spcPts val="0"/>
              </a:spcAft>
              <a:buNone/>
            </a:pPr>
            <a:endParaRPr sz="1350">
              <a:solidFill>
                <a:srgbClr val="06283A"/>
              </a:solidFill>
              <a:latin typeface="Roboto"/>
              <a:ea typeface="Roboto"/>
              <a:cs typeface="Roboto"/>
              <a:sym typeface="Roboto"/>
            </a:endParaRPr>
          </a:p>
          <a:p>
            <a:pPr marL="0" lvl="0" indent="0" algn="l" rtl="0">
              <a:spcBef>
                <a:spcPts val="0"/>
              </a:spcBef>
              <a:spcAft>
                <a:spcPts val="0"/>
              </a:spcAft>
              <a:buNone/>
            </a:pPr>
            <a:endParaRPr/>
          </a:p>
        </p:txBody>
      </p:sp>
      <p:sp>
        <p:nvSpPr>
          <p:cNvPr id="2005" name="Google Shape;2005;g13b2f5af6ab_6_3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43</a:t>
            </a:fld>
            <a:endParaRPr/>
          </a:p>
        </p:txBody>
      </p:sp>
      <p:sp>
        <p:nvSpPr>
          <p:cNvPr id="2006" name="Google Shape;2006;g13b2f5af6ab_6_310"/>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L</a:t>
            </a:r>
            <a:endParaRPr sz="2000">
              <a:solidFill>
                <a:schemeClr val="dk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g13b50758b88_3_3"/>
          <p:cNvSpPr txBox="1">
            <a:spLocks noGrp="1"/>
          </p:cNvSpPr>
          <p:nvPr>
            <p:ph type="title"/>
          </p:nvPr>
        </p:nvSpPr>
        <p:spPr>
          <a:xfrm>
            <a:off x="720000" y="477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a:t>Creating Promotional Strategies</a:t>
            </a:r>
            <a:r>
              <a:rPr lang="en" sz="2800"/>
              <a:t>  </a:t>
            </a:r>
            <a:r>
              <a:rPr lang="en" sz="4000"/>
              <a:t> </a:t>
            </a:r>
            <a:endParaRPr sz="4000"/>
          </a:p>
          <a:p>
            <a:pPr marL="0" lvl="0" indent="0" algn="l" rtl="0">
              <a:spcBef>
                <a:spcPts val="0"/>
              </a:spcBef>
              <a:spcAft>
                <a:spcPts val="0"/>
              </a:spcAft>
              <a:buNone/>
            </a:pPr>
            <a:endParaRPr/>
          </a:p>
        </p:txBody>
      </p:sp>
      <p:sp>
        <p:nvSpPr>
          <p:cNvPr id="2012" name="Google Shape;2012;g13b50758b88_3_3"/>
          <p:cNvSpPr txBox="1">
            <a:spLocks noGrp="1"/>
          </p:cNvSpPr>
          <p:nvPr>
            <p:ph type="subTitle" idx="6"/>
          </p:nvPr>
        </p:nvSpPr>
        <p:spPr>
          <a:xfrm>
            <a:off x="3080450" y="1696000"/>
            <a:ext cx="2309100" cy="3108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000000"/>
                </a:solidFill>
              </a:rPr>
              <a:t>This form of promotion is a free website ran by Google that allows the company to post often, stay in touch with their clients, and receive feedback. Within the “What’s new” tab Grottinilab to promote what is going on inside the company, ie. the new product. Although the post does expire in 7 days, it allows the company to keep their consumers updated on a weekly basis. </a:t>
            </a:r>
            <a:endParaRPr sz="1100">
              <a:solidFill>
                <a:srgbClr val="000000"/>
              </a:solidFill>
            </a:endParaRPr>
          </a:p>
        </p:txBody>
      </p:sp>
      <p:sp>
        <p:nvSpPr>
          <p:cNvPr id="2013" name="Google Shape;2013;g13b50758b88_3_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44</a:t>
            </a:fld>
            <a:endParaRPr/>
          </a:p>
        </p:txBody>
      </p:sp>
      <p:sp>
        <p:nvSpPr>
          <p:cNvPr id="2014" name="Google Shape;2014;g13b50758b88_3_3"/>
          <p:cNvSpPr txBox="1"/>
          <p:nvPr/>
        </p:nvSpPr>
        <p:spPr>
          <a:xfrm>
            <a:off x="3080450" y="1305325"/>
            <a:ext cx="26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Google MyBusiness</a:t>
            </a:r>
            <a:endParaRPr b="1">
              <a:latin typeface="Open Sans"/>
              <a:ea typeface="Open Sans"/>
              <a:cs typeface="Open Sans"/>
              <a:sym typeface="Open Sans"/>
            </a:endParaRPr>
          </a:p>
        </p:txBody>
      </p:sp>
      <p:sp>
        <p:nvSpPr>
          <p:cNvPr id="2015" name="Google Shape;2015;g13b50758b88_3_3"/>
          <p:cNvSpPr txBox="1"/>
          <p:nvPr/>
        </p:nvSpPr>
        <p:spPr>
          <a:xfrm>
            <a:off x="441650" y="1549150"/>
            <a:ext cx="2638800" cy="3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Open Sans"/>
                <a:ea typeface="Open Sans"/>
                <a:cs typeface="Open Sans"/>
                <a:sym typeface="Open Sans"/>
              </a:rPr>
              <a:t>By implementing this strategy Grottinilabs will be able to skip educating the brand and cut the company a good deal. Market metrics, the probability of companies selling to existing customers. By doing this it allows Grottinilab to have an effective way to  promote their new product without spending money. Market Metrics research has shown, 60-70% of sales are to existing customers, the other 5-20% are new customers. This type of promotion also is essential for long-term profitability. Gartner Group has concluded that 80% of a company’s future revenue will come from only 20% of the company’s existing customers. </a:t>
            </a:r>
            <a:endParaRPr sz="1100">
              <a:latin typeface="Open Sans"/>
              <a:ea typeface="Open Sans"/>
              <a:cs typeface="Open Sans"/>
              <a:sym typeface="Open Sans"/>
            </a:endParaRPr>
          </a:p>
        </p:txBody>
      </p:sp>
      <p:sp>
        <p:nvSpPr>
          <p:cNvPr id="2016" name="Google Shape;2016;g13b50758b88_3_3"/>
          <p:cNvSpPr txBox="1"/>
          <p:nvPr/>
        </p:nvSpPr>
        <p:spPr>
          <a:xfrm>
            <a:off x="358775" y="368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M</a:t>
            </a:r>
            <a:endParaRPr sz="2000">
              <a:solidFill>
                <a:schemeClr val="dk1"/>
              </a:solidFill>
              <a:latin typeface="Open Sans"/>
              <a:ea typeface="Open Sans"/>
              <a:cs typeface="Open Sans"/>
              <a:sym typeface="Open Sans"/>
            </a:endParaRPr>
          </a:p>
        </p:txBody>
      </p:sp>
      <p:sp>
        <p:nvSpPr>
          <p:cNvPr id="2017" name="Google Shape;2017;g13b50758b88_3_3"/>
          <p:cNvSpPr txBox="1"/>
          <p:nvPr/>
        </p:nvSpPr>
        <p:spPr>
          <a:xfrm>
            <a:off x="6292325" y="1305325"/>
            <a:ext cx="26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LinkedIn</a:t>
            </a:r>
            <a:endParaRPr b="1">
              <a:latin typeface="Open Sans"/>
              <a:ea typeface="Open Sans"/>
              <a:cs typeface="Open Sans"/>
              <a:sym typeface="Open Sans"/>
            </a:endParaRPr>
          </a:p>
        </p:txBody>
      </p:sp>
      <p:sp>
        <p:nvSpPr>
          <p:cNvPr id="2018" name="Google Shape;2018;g13b50758b88_3_3"/>
          <p:cNvSpPr txBox="1"/>
          <p:nvPr/>
        </p:nvSpPr>
        <p:spPr>
          <a:xfrm>
            <a:off x="441650" y="1305325"/>
            <a:ext cx="26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Customer loyalty program</a:t>
            </a:r>
            <a:endParaRPr b="1">
              <a:latin typeface="Open Sans"/>
              <a:ea typeface="Open Sans"/>
              <a:cs typeface="Open Sans"/>
              <a:sym typeface="Open Sans"/>
            </a:endParaRPr>
          </a:p>
        </p:txBody>
      </p:sp>
      <p:sp>
        <p:nvSpPr>
          <p:cNvPr id="2019" name="Google Shape;2019;g13b50758b88_3_3"/>
          <p:cNvSpPr txBox="1"/>
          <p:nvPr/>
        </p:nvSpPr>
        <p:spPr>
          <a:xfrm>
            <a:off x="6025550" y="1894925"/>
            <a:ext cx="191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020" name="Google Shape;2020;g13b50758b88_3_3"/>
          <p:cNvSpPr txBox="1"/>
          <p:nvPr/>
        </p:nvSpPr>
        <p:spPr>
          <a:xfrm>
            <a:off x="6181925" y="1839750"/>
            <a:ext cx="2079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Open Sans"/>
              <a:ea typeface="Open Sans"/>
              <a:cs typeface="Open Sans"/>
              <a:sym typeface="Open Sans"/>
            </a:endParaRPr>
          </a:p>
        </p:txBody>
      </p:sp>
      <p:sp>
        <p:nvSpPr>
          <p:cNvPr id="2021" name="Google Shape;2021;g13b50758b88_3_3"/>
          <p:cNvSpPr txBox="1"/>
          <p:nvPr/>
        </p:nvSpPr>
        <p:spPr>
          <a:xfrm>
            <a:off x="5501200" y="1839750"/>
            <a:ext cx="3238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LinkedIn is a source that Grottinilab already utilizes. The benefits of LinkedIn include, the accessibilities to connect with other companies, the post never expire, and the easy access to clients. We believe if Grottinilab utilizes this resource to the greatest extent they will be able to promote their product efficiently and at a low cost. This source can also increase the likeability of the company. </a:t>
            </a:r>
            <a:endParaRPr sz="12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g13b50758b88_3_65"/>
          <p:cNvSpPr txBox="1">
            <a:spLocks noGrp="1"/>
          </p:cNvSpPr>
          <p:nvPr>
            <p:ph type="title"/>
          </p:nvPr>
        </p:nvSpPr>
        <p:spPr>
          <a:xfrm>
            <a:off x="350850" y="4406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Customer Loyalty Promotion</a:t>
            </a:r>
            <a:endParaRPr sz="3200"/>
          </a:p>
        </p:txBody>
      </p:sp>
      <p:sp>
        <p:nvSpPr>
          <p:cNvPr id="2027" name="Google Shape;2027;g13b50758b88_3_65"/>
          <p:cNvSpPr txBox="1">
            <a:spLocks noGrp="1"/>
          </p:cNvSpPr>
          <p:nvPr>
            <p:ph type="sldNum" idx="12"/>
          </p:nvPr>
        </p:nvSpPr>
        <p:spPr>
          <a:xfrm>
            <a:off x="8657959" y="474990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2028" name="Google Shape;2028;g13b50758b88_3_65"/>
          <p:cNvSpPr txBox="1"/>
          <p:nvPr/>
        </p:nvSpPr>
        <p:spPr>
          <a:xfrm>
            <a:off x="6227925" y="2115725"/>
            <a:ext cx="14904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endParaRPr>
              <a:latin typeface="Open Sans"/>
              <a:ea typeface="Open Sans"/>
              <a:cs typeface="Open Sans"/>
              <a:sym typeface="Open Sans"/>
            </a:endParaRPr>
          </a:p>
        </p:txBody>
      </p:sp>
      <p:pic>
        <p:nvPicPr>
          <p:cNvPr id="2029" name="Google Shape;2029;g13b50758b88_3_65"/>
          <p:cNvPicPr preferRelativeResize="0"/>
          <p:nvPr/>
        </p:nvPicPr>
        <p:blipFill>
          <a:blip r:embed="rId3">
            <a:alphaModFix/>
          </a:blip>
          <a:stretch>
            <a:fillRect/>
          </a:stretch>
        </p:blipFill>
        <p:spPr>
          <a:xfrm>
            <a:off x="543025" y="1141500"/>
            <a:ext cx="7704000" cy="3773700"/>
          </a:xfrm>
          <a:prstGeom prst="rect">
            <a:avLst/>
          </a:prstGeom>
          <a:noFill/>
          <a:ln>
            <a:noFill/>
          </a:ln>
        </p:spPr>
      </p:pic>
      <p:sp>
        <p:nvSpPr>
          <p:cNvPr id="2030" name="Google Shape;2030;g13b50758b88_3_65"/>
          <p:cNvSpPr txBox="1"/>
          <p:nvPr/>
        </p:nvSpPr>
        <p:spPr>
          <a:xfrm>
            <a:off x="35085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N</a:t>
            </a:r>
            <a:endParaRPr sz="2000">
              <a:solidFill>
                <a:schemeClr val="dk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g13b6b7d8cf2_18_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46</a:t>
            </a:fld>
            <a:endParaRPr/>
          </a:p>
        </p:txBody>
      </p:sp>
      <p:grpSp>
        <p:nvGrpSpPr>
          <p:cNvPr id="2036" name="Google Shape;2036;g13b6b7d8cf2_18_4"/>
          <p:cNvGrpSpPr/>
          <p:nvPr/>
        </p:nvGrpSpPr>
        <p:grpSpPr>
          <a:xfrm>
            <a:off x="0" y="765767"/>
            <a:ext cx="2214600" cy="3642042"/>
            <a:chOff x="0" y="1189989"/>
            <a:chExt cx="2214600" cy="3217636"/>
          </a:xfrm>
        </p:grpSpPr>
        <p:sp>
          <p:nvSpPr>
            <p:cNvPr id="2037" name="Google Shape;2037;g13b6b7d8cf2_18_4"/>
            <p:cNvSpPr/>
            <p:nvPr/>
          </p:nvSpPr>
          <p:spPr>
            <a:xfrm>
              <a:off x="0" y="1189989"/>
              <a:ext cx="22146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lt1"/>
                  </a:solidFill>
                  <a:latin typeface="Roboto Medium"/>
                  <a:ea typeface="Roboto Medium"/>
                  <a:cs typeface="Roboto Medium"/>
                  <a:sym typeface="Roboto Medium"/>
                </a:rPr>
                <a:t>CNR Food Istanbul - Turkey</a:t>
              </a:r>
              <a:r>
                <a:rPr lang="en" sz="1000">
                  <a:solidFill>
                    <a:schemeClr val="lt1"/>
                  </a:solidFill>
                  <a:latin typeface="Roboto Medium"/>
                  <a:ea typeface="Roboto Medium"/>
                  <a:cs typeface="Roboto Medium"/>
                  <a:sym typeface="Roboto Medium"/>
                </a:rPr>
                <a:t> </a:t>
              </a:r>
              <a:endParaRPr>
                <a:solidFill>
                  <a:srgbClr val="FFFFFF"/>
                </a:solidFill>
                <a:latin typeface="Roboto"/>
                <a:ea typeface="Roboto"/>
                <a:cs typeface="Roboto"/>
                <a:sym typeface="Roboto"/>
              </a:endParaRPr>
            </a:p>
          </p:txBody>
        </p:sp>
        <p:sp>
          <p:nvSpPr>
            <p:cNvPr id="2038" name="Google Shape;2038;g13b6b7d8cf2_18_4"/>
            <p:cNvSpPr txBox="1"/>
            <p:nvPr/>
          </p:nvSpPr>
          <p:spPr>
            <a:xfrm>
              <a:off x="0" y="2057125"/>
              <a:ext cx="19197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47.513 Industry Professionals</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2.000 Brands </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From 20 Countries</a:t>
              </a:r>
              <a:endParaRPr sz="1100">
                <a:latin typeface="Roboto"/>
                <a:ea typeface="Roboto"/>
                <a:cs typeface="Roboto"/>
                <a:sym typeface="Roboto"/>
              </a:endParaRPr>
            </a:p>
          </p:txBody>
        </p:sp>
      </p:grpSp>
      <p:grpSp>
        <p:nvGrpSpPr>
          <p:cNvPr id="2039" name="Google Shape;2039;g13b6b7d8cf2_18_4"/>
          <p:cNvGrpSpPr/>
          <p:nvPr/>
        </p:nvGrpSpPr>
        <p:grpSpPr>
          <a:xfrm>
            <a:off x="1763325" y="765524"/>
            <a:ext cx="2139000" cy="3642284"/>
            <a:chOff x="1763325" y="1189775"/>
            <a:chExt cx="2139000" cy="3217850"/>
          </a:xfrm>
        </p:grpSpPr>
        <p:sp>
          <p:nvSpPr>
            <p:cNvPr id="2040" name="Google Shape;2040;g13b6b7d8cf2_18_4"/>
            <p:cNvSpPr/>
            <p:nvPr/>
          </p:nvSpPr>
          <p:spPr>
            <a:xfrm>
              <a:off x="1838325" y="1189775"/>
              <a:ext cx="2064000" cy="669000"/>
            </a:xfrm>
            <a:prstGeom prst="chevron">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lt1"/>
                  </a:solidFill>
                  <a:latin typeface="Roboto Medium"/>
                  <a:ea typeface="Roboto Medium"/>
                  <a:cs typeface="Roboto Medium"/>
                  <a:sym typeface="Roboto Medium"/>
                </a:rPr>
                <a:t>FRUIT LOGISTICA - Berlin</a:t>
              </a:r>
              <a:endParaRPr>
                <a:solidFill>
                  <a:srgbClr val="FFFFFF"/>
                </a:solidFill>
                <a:latin typeface="Roboto"/>
                <a:ea typeface="Roboto"/>
                <a:cs typeface="Roboto"/>
                <a:sym typeface="Roboto"/>
              </a:endParaRPr>
            </a:p>
          </p:txBody>
        </p:sp>
        <p:sp>
          <p:nvSpPr>
            <p:cNvPr id="2041" name="Google Shape;2041;g13b6b7d8cf2_18_4"/>
            <p:cNvSpPr txBox="1"/>
            <p:nvPr/>
          </p:nvSpPr>
          <p:spPr>
            <a:xfrm>
              <a:off x="1763325" y="2057125"/>
              <a:ext cx="20640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Visitors: 72,706</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Exhibitor: 3,335</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Visitors: Asia, Australia, Europe, North &amp; South America</a:t>
              </a:r>
              <a:endParaRPr sz="1100">
                <a:latin typeface="Roboto"/>
                <a:ea typeface="Roboto"/>
                <a:cs typeface="Roboto"/>
                <a:sym typeface="Roboto"/>
              </a:endParaRPr>
            </a:p>
          </p:txBody>
        </p:sp>
      </p:grpSp>
      <p:grpSp>
        <p:nvGrpSpPr>
          <p:cNvPr id="2042" name="Google Shape;2042;g13b6b7d8cf2_18_4"/>
          <p:cNvGrpSpPr/>
          <p:nvPr/>
        </p:nvGrpSpPr>
        <p:grpSpPr>
          <a:xfrm>
            <a:off x="3367400" y="765524"/>
            <a:ext cx="2213350" cy="3642282"/>
            <a:chOff x="3367400" y="1189775"/>
            <a:chExt cx="2213350" cy="3217848"/>
          </a:xfrm>
        </p:grpSpPr>
        <p:sp>
          <p:nvSpPr>
            <p:cNvPr id="2043" name="Google Shape;2043;g13b6b7d8cf2_18_4"/>
            <p:cNvSpPr/>
            <p:nvPr/>
          </p:nvSpPr>
          <p:spPr>
            <a:xfrm>
              <a:off x="3516750" y="1189775"/>
              <a:ext cx="20640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lt1"/>
                  </a:solidFill>
                  <a:latin typeface="Roboto Medium"/>
                  <a:ea typeface="Roboto Medium"/>
                  <a:cs typeface="Roboto Medium"/>
                  <a:sym typeface="Roboto Medium"/>
                </a:rPr>
                <a:t>ANUGA- Cologne Germany</a:t>
              </a:r>
              <a:r>
                <a:rPr lang="en" sz="1000">
                  <a:solidFill>
                    <a:schemeClr val="lt1"/>
                  </a:solidFill>
                  <a:latin typeface="Roboto Medium"/>
                  <a:ea typeface="Roboto Medium"/>
                  <a:cs typeface="Roboto Medium"/>
                  <a:sym typeface="Roboto Medium"/>
                </a:rPr>
                <a:t> </a:t>
              </a:r>
              <a:endParaRPr>
                <a:solidFill>
                  <a:srgbClr val="FFFFFF"/>
                </a:solidFill>
                <a:latin typeface="Roboto"/>
                <a:ea typeface="Roboto"/>
                <a:cs typeface="Roboto"/>
                <a:sym typeface="Roboto"/>
              </a:endParaRPr>
            </a:p>
          </p:txBody>
        </p:sp>
        <p:sp>
          <p:nvSpPr>
            <p:cNvPr id="2044" name="Google Shape;2044;g13b6b7d8cf2_18_4"/>
            <p:cNvSpPr txBox="1"/>
            <p:nvPr/>
          </p:nvSpPr>
          <p:spPr>
            <a:xfrm>
              <a:off x="3367400" y="2057123"/>
              <a:ext cx="21387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 Count: 169,653</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Exhibitor 7,972 From 106 Country</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Visitors from: Europe, Asia, Africa, Australia 	</a:t>
              </a:r>
              <a:endParaRPr sz="1100">
                <a:latin typeface="Roboto"/>
                <a:ea typeface="Roboto"/>
                <a:cs typeface="Roboto"/>
                <a:sym typeface="Roboto"/>
              </a:endParaRPr>
            </a:p>
          </p:txBody>
        </p:sp>
      </p:grpSp>
      <p:grpSp>
        <p:nvGrpSpPr>
          <p:cNvPr id="2045" name="Google Shape;2045;g13b6b7d8cf2_18_4"/>
          <p:cNvGrpSpPr/>
          <p:nvPr/>
        </p:nvGrpSpPr>
        <p:grpSpPr>
          <a:xfrm>
            <a:off x="6874025" y="765525"/>
            <a:ext cx="2214600" cy="3642281"/>
            <a:chOff x="6874025" y="1189776"/>
            <a:chExt cx="2214600" cy="3217847"/>
          </a:xfrm>
        </p:grpSpPr>
        <p:sp>
          <p:nvSpPr>
            <p:cNvPr id="2046" name="Google Shape;2046;g13b6b7d8cf2_18_4"/>
            <p:cNvSpPr/>
            <p:nvPr/>
          </p:nvSpPr>
          <p:spPr>
            <a:xfrm>
              <a:off x="6874025" y="1189776"/>
              <a:ext cx="22146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Roboto Medium"/>
                  <a:ea typeface="Roboto Medium"/>
                  <a:cs typeface="Roboto Medium"/>
                  <a:sym typeface="Roboto Medium"/>
                </a:rPr>
                <a:t>FOOD EXPO GREECE</a:t>
              </a:r>
              <a:endParaRPr>
                <a:solidFill>
                  <a:srgbClr val="FFFFFF"/>
                </a:solidFill>
                <a:latin typeface="Roboto"/>
                <a:ea typeface="Roboto"/>
                <a:cs typeface="Roboto"/>
                <a:sym typeface="Roboto"/>
              </a:endParaRPr>
            </a:p>
          </p:txBody>
        </p:sp>
        <p:sp>
          <p:nvSpPr>
            <p:cNvPr id="2047" name="Google Shape;2047;g13b6b7d8cf2_18_4"/>
            <p:cNvSpPr txBox="1"/>
            <p:nvPr/>
          </p:nvSpPr>
          <p:spPr>
            <a:xfrm>
              <a:off x="7090775" y="2057123"/>
              <a:ext cx="19338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 70,000</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Exhibitor: 28,250</a:t>
              </a:r>
              <a:endParaRPr sz="1300">
                <a:solidFill>
                  <a:srgbClr val="A72A1E"/>
                </a:solidFill>
                <a:latin typeface="Roboto"/>
                <a:ea typeface="Roboto"/>
                <a:cs typeface="Roboto"/>
                <a:sym typeface="Roboto"/>
              </a:endParaRPr>
            </a:p>
            <a:p>
              <a:pPr marL="45720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Food Expo Greece is the fastest-growing food show on the planet and is getting better with each new edition.</a:t>
              </a:r>
              <a:endParaRPr sz="1100">
                <a:latin typeface="Roboto"/>
                <a:ea typeface="Roboto"/>
                <a:cs typeface="Roboto"/>
                <a:sym typeface="Roboto"/>
              </a:endParaRPr>
            </a:p>
          </p:txBody>
        </p:sp>
      </p:grpSp>
      <p:grpSp>
        <p:nvGrpSpPr>
          <p:cNvPr id="2048" name="Google Shape;2048;g13b6b7d8cf2_18_4"/>
          <p:cNvGrpSpPr/>
          <p:nvPr/>
        </p:nvGrpSpPr>
        <p:grpSpPr>
          <a:xfrm>
            <a:off x="5195350" y="765524"/>
            <a:ext cx="2064050" cy="3642282"/>
            <a:chOff x="5195350" y="1189775"/>
            <a:chExt cx="2064050" cy="3217848"/>
          </a:xfrm>
        </p:grpSpPr>
        <p:sp>
          <p:nvSpPr>
            <p:cNvPr id="2049" name="Google Shape;2049;g13b6b7d8cf2_18_4"/>
            <p:cNvSpPr/>
            <p:nvPr/>
          </p:nvSpPr>
          <p:spPr>
            <a:xfrm>
              <a:off x="5195350" y="1189775"/>
              <a:ext cx="2064000" cy="6690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Roboto Medium"/>
                  <a:ea typeface="Roboto Medium"/>
                  <a:cs typeface="Roboto Medium"/>
                  <a:sym typeface="Roboto Medium"/>
                </a:rPr>
                <a:t>SIAL PARIS</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2050" name="Google Shape;2050;g13b6b7d8cf2_18_4"/>
            <p:cNvSpPr txBox="1"/>
            <p:nvPr/>
          </p:nvSpPr>
          <p:spPr>
            <a:xfrm>
              <a:off x="5257800" y="2057123"/>
              <a:ext cx="2001600" cy="23505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Visitor: 140,000</a:t>
              </a:r>
              <a:endParaRPr sz="1300">
                <a:solidFill>
                  <a:srgbClr val="A72A1E"/>
                </a:solidFill>
                <a:latin typeface="Roboto"/>
                <a:ea typeface="Roboto"/>
                <a:cs typeface="Roboto"/>
                <a:sym typeface="Roboto"/>
              </a:endParaRPr>
            </a:p>
            <a:p>
              <a:pPr marL="457200" marR="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Exhibitor: 7,000</a:t>
              </a:r>
              <a:endParaRPr sz="1300">
                <a:solidFill>
                  <a:srgbClr val="A72A1E"/>
                </a:solidFill>
                <a:latin typeface="Roboto"/>
                <a:ea typeface="Roboto"/>
                <a:cs typeface="Roboto"/>
                <a:sym typeface="Roboto"/>
              </a:endParaRPr>
            </a:p>
            <a:p>
              <a:pPr marL="457200" marR="0" lvl="0" indent="-311150" algn="l" rtl="0">
                <a:lnSpc>
                  <a:spcPct val="115000"/>
                </a:lnSpc>
                <a:spcBef>
                  <a:spcPts val="0"/>
                </a:spcBef>
                <a:spcAft>
                  <a:spcPts val="0"/>
                </a:spcAft>
                <a:buClr>
                  <a:srgbClr val="A72A1E"/>
                </a:buClr>
                <a:buSzPts val="1300"/>
                <a:buFont typeface="Roboto"/>
                <a:buChar char="●"/>
              </a:pPr>
              <a:r>
                <a:rPr lang="en" sz="1300">
                  <a:solidFill>
                    <a:srgbClr val="A72A1E"/>
                  </a:solidFill>
                  <a:latin typeface="Roboto"/>
                  <a:ea typeface="Roboto"/>
                  <a:cs typeface="Roboto"/>
                  <a:sym typeface="Roboto"/>
                </a:rPr>
                <a:t>Largest exhibition held in the French capital</a:t>
              </a:r>
              <a:endParaRPr sz="1100">
                <a:latin typeface="Roboto"/>
                <a:ea typeface="Roboto"/>
                <a:cs typeface="Roboto"/>
                <a:sym typeface="Roboto"/>
              </a:endParaRPr>
            </a:p>
          </p:txBody>
        </p:sp>
      </p:grpSp>
      <p:sp>
        <p:nvSpPr>
          <p:cNvPr id="2051" name="Google Shape;2051;g13b6b7d8cf2_18_4"/>
          <p:cNvSpPr txBox="1"/>
          <p:nvPr/>
        </p:nvSpPr>
        <p:spPr>
          <a:xfrm>
            <a:off x="322300" y="120875"/>
            <a:ext cx="6096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t>EXPO IN EUROPE  </a:t>
            </a:r>
            <a:endParaRPr sz="3000"/>
          </a:p>
        </p:txBody>
      </p:sp>
      <p:sp>
        <p:nvSpPr>
          <p:cNvPr id="2052" name="Google Shape;2052;g13b6b7d8cf2_18_4"/>
          <p:cNvSpPr txBox="1"/>
          <p:nvPr/>
        </p:nvSpPr>
        <p:spPr>
          <a:xfrm>
            <a:off x="7331125" y="-6912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O</a:t>
            </a:r>
            <a:endParaRPr sz="2000">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g13b6b7d8cf2_18_5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47</a:t>
            </a:fld>
            <a:endParaRPr/>
          </a:p>
        </p:txBody>
      </p:sp>
      <p:grpSp>
        <p:nvGrpSpPr>
          <p:cNvPr id="2058" name="Google Shape;2058;g13b6b7d8cf2_18_530"/>
          <p:cNvGrpSpPr/>
          <p:nvPr/>
        </p:nvGrpSpPr>
        <p:grpSpPr>
          <a:xfrm>
            <a:off x="723313" y="967212"/>
            <a:ext cx="4368362" cy="4490759"/>
            <a:chOff x="0" y="1189989"/>
            <a:chExt cx="3546900" cy="3482828"/>
          </a:xfrm>
        </p:grpSpPr>
        <p:sp>
          <p:nvSpPr>
            <p:cNvPr id="2059" name="Google Shape;2059;g13b6b7d8cf2_18_530"/>
            <p:cNvSpPr/>
            <p:nvPr/>
          </p:nvSpPr>
          <p:spPr>
            <a:xfrm>
              <a:off x="0" y="1189989"/>
              <a:ext cx="3546900" cy="6690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Roboto Medium"/>
                  <a:ea typeface="Roboto Medium"/>
                  <a:cs typeface="Roboto Medium"/>
                  <a:sym typeface="Roboto Medium"/>
                </a:rPr>
                <a:t>America’s Food and Beverage Show </a:t>
              </a:r>
              <a:endParaRPr sz="1500">
                <a:solidFill>
                  <a:srgbClr val="FFFFFF"/>
                </a:solidFill>
                <a:latin typeface="Roboto"/>
                <a:ea typeface="Roboto"/>
                <a:cs typeface="Roboto"/>
                <a:sym typeface="Roboto"/>
              </a:endParaRPr>
            </a:p>
          </p:txBody>
        </p:sp>
        <p:sp>
          <p:nvSpPr>
            <p:cNvPr id="2060" name="Google Shape;2060;g13b6b7d8cf2_18_530"/>
            <p:cNvSpPr txBox="1"/>
            <p:nvPr/>
          </p:nvSpPr>
          <p:spPr>
            <a:xfrm>
              <a:off x="655367" y="2057118"/>
              <a:ext cx="2430600" cy="2615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Around 45% of all exhibitors and guests are from North America</a:t>
              </a:r>
              <a:endParaRPr>
                <a:solidFill>
                  <a:srgbClr val="A72A1E"/>
                </a:solidFill>
                <a:latin typeface="Roboto"/>
                <a:ea typeface="Roboto"/>
                <a:cs typeface="Roboto"/>
                <a:sym typeface="Roboto"/>
              </a:endParaRPr>
            </a:p>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40% are from Latin America and the Caribbean </a:t>
              </a:r>
              <a:endParaRPr>
                <a:solidFill>
                  <a:srgbClr val="A72A1E"/>
                </a:solidFill>
                <a:latin typeface="Roboto"/>
                <a:ea typeface="Roboto"/>
                <a:cs typeface="Roboto"/>
                <a:sym typeface="Roboto"/>
              </a:endParaRPr>
            </a:p>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15% From Europe, Africa and Asia </a:t>
              </a:r>
              <a:endParaRPr sz="1300">
                <a:latin typeface="Roboto"/>
                <a:ea typeface="Roboto"/>
                <a:cs typeface="Roboto"/>
                <a:sym typeface="Roboto"/>
              </a:endParaRPr>
            </a:p>
          </p:txBody>
        </p:sp>
      </p:grpSp>
      <p:grpSp>
        <p:nvGrpSpPr>
          <p:cNvPr id="2061" name="Google Shape;2061;g13b6b7d8cf2_18_530"/>
          <p:cNvGrpSpPr/>
          <p:nvPr/>
        </p:nvGrpSpPr>
        <p:grpSpPr>
          <a:xfrm>
            <a:off x="4349395" y="966936"/>
            <a:ext cx="4071300" cy="4491035"/>
            <a:chOff x="2944204" y="1189775"/>
            <a:chExt cx="3305700" cy="3483043"/>
          </a:xfrm>
        </p:grpSpPr>
        <p:sp>
          <p:nvSpPr>
            <p:cNvPr id="2062" name="Google Shape;2062;g13b6b7d8cf2_18_530"/>
            <p:cNvSpPr/>
            <p:nvPr/>
          </p:nvSpPr>
          <p:spPr>
            <a:xfrm>
              <a:off x="2944204" y="1189775"/>
              <a:ext cx="3305700" cy="669000"/>
            </a:xfrm>
            <a:prstGeom prst="chevron">
              <a:avLst>
                <a:gd name="adj" fmla="val 50000"/>
              </a:avLst>
            </a:prstGeom>
            <a:solidFill>
              <a:srgbClr val="802017"/>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600">
                  <a:solidFill>
                    <a:schemeClr val="lt1"/>
                  </a:solidFill>
                  <a:latin typeface="Roboto Medium"/>
                  <a:ea typeface="Roboto Medium"/>
                  <a:cs typeface="Roboto Medium"/>
                  <a:sym typeface="Roboto Medium"/>
                </a:rPr>
                <a:t>Process Expo- FPSA</a:t>
              </a:r>
              <a:endParaRPr sz="1600">
                <a:solidFill>
                  <a:schemeClr val="lt1"/>
                </a:solidFill>
                <a:latin typeface="Roboto Medium"/>
                <a:ea typeface="Roboto Medium"/>
                <a:cs typeface="Roboto Medium"/>
                <a:sym typeface="Roboto Medium"/>
              </a:endParaRPr>
            </a:p>
          </p:txBody>
        </p:sp>
        <p:sp>
          <p:nvSpPr>
            <p:cNvPr id="2063" name="Google Shape;2063;g13b6b7d8cf2_18_530"/>
            <p:cNvSpPr txBox="1"/>
            <p:nvPr/>
          </p:nvSpPr>
          <p:spPr>
            <a:xfrm>
              <a:off x="3478950" y="2057118"/>
              <a:ext cx="2398500" cy="2615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Visitors: 20,000 </a:t>
              </a:r>
              <a:endParaRPr>
                <a:solidFill>
                  <a:srgbClr val="A72A1E"/>
                </a:solidFill>
                <a:latin typeface="Roboto"/>
                <a:ea typeface="Roboto"/>
                <a:cs typeface="Roboto"/>
                <a:sym typeface="Roboto"/>
              </a:endParaRPr>
            </a:p>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Exhibitors: 3350 </a:t>
              </a:r>
              <a:endParaRPr>
                <a:solidFill>
                  <a:srgbClr val="A72A1E"/>
                </a:solidFill>
                <a:latin typeface="Roboto"/>
                <a:ea typeface="Roboto"/>
                <a:cs typeface="Roboto"/>
                <a:sym typeface="Roboto"/>
              </a:endParaRPr>
            </a:p>
            <a:p>
              <a:pPr marL="457200" marR="0" lvl="0" indent="-317500" algn="l" rtl="0">
                <a:lnSpc>
                  <a:spcPct val="115000"/>
                </a:lnSpc>
                <a:spcBef>
                  <a:spcPts val="0"/>
                </a:spcBef>
                <a:spcAft>
                  <a:spcPts val="0"/>
                </a:spcAft>
                <a:buClr>
                  <a:srgbClr val="A72A1E"/>
                </a:buClr>
                <a:buSzPts val="1400"/>
                <a:buFont typeface="Roboto"/>
                <a:buChar char="●"/>
              </a:pPr>
              <a:r>
                <a:rPr lang="en">
                  <a:solidFill>
                    <a:srgbClr val="A72A1E"/>
                  </a:solidFill>
                  <a:latin typeface="Roboto"/>
                  <a:ea typeface="Roboto"/>
                  <a:cs typeface="Roboto"/>
                  <a:sym typeface="Roboto"/>
                </a:rPr>
                <a:t>This expo represents the pinnacle of food technology, bringing together some of the world’s most successful processors. </a:t>
              </a:r>
              <a:endParaRPr sz="1300">
                <a:latin typeface="Roboto"/>
                <a:ea typeface="Roboto"/>
                <a:cs typeface="Roboto"/>
                <a:sym typeface="Roboto"/>
              </a:endParaRPr>
            </a:p>
          </p:txBody>
        </p:sp>
      </p:grpSp>
      <p:sp>
        <p:nvSpPr>
          <p:cNvPr id="2064" name="Google Shape;2064;g13b6b7d8cf2_18_530"/>
          <p:cNvSpPr txBox="1"/>
          <p:nvPr/>
        </p:nvSpPr>
        <p:spPr>
          <a:xfrm>
            <a:off x="322300" y="120875"/>
            <a:ext cx="6096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t>EXPO IN U.S </a:t>
            </a:r>
            <a:endParaRPr sz="3000"/>
          </a:p>
        </p:txBody>
      </p:sp>
      <p:sp>
        <p:nvSpPr>
          <p:cNvPr id="2065" name="Google Shape;2065;g13b6b7d8cf2_18_530"/>
          <p:cNvSpPr txBox="1"/>
          <p:nvPr/>
        </p:nvSpPr>
        <p:spPr>
          <a:xfrm>
            <a:off x="7331125" y="12087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P</a:t>
            </a:r>
            <a:endParaRPr sz="2000">
              <a:solidFill>
                <a:schemeClr val="dk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g13b6b7d8cf2_8_0"/>
          <p:cNvSpPr txBox="1">
            <a:spLocks noGrp="1"/>
          </p:cNvSpPr>
          <p:nvPr>
            <p:ph type="title"/>
          </p:nvPr>
        </p:nvSpPr>
        <p:spPr>
          <a:xfrm>
            <a:off x="720000" y="477600"/>
            <a:ext cx="529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Cost of Placement at Expo</a:t>
            </a:r>
            <a:endParaRPr/>
          </a:p>
        </p:txBody>
      </p:sp>
      <p:sp>
        <p:nvSpPr>
          <p:cNvPr id="2071" name="Google Shape;2071;g13b6b7d8cf2_8_0"/>
          <p:cNvSpPr txBox="1">
            <a:spLocks noGrp="1"/>
          </p:cNvSpPr>
          <p:nvPr>
            <p:ph type="ctrTitle" idx="2"/>
          </p:nvPr>
        </p:nvSpPr>
        <p:spPr>
          <a:xfrm>
            <a:off x="1905199" y="19832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072" name="Google Shape;2072;g13b6b7d8cf2_8_0"/>
          <p:cNvSpPr txBox="1">
            <a:spLocks noGrp="1"/>
          </p:cNvSpPr>
          <p:nvPr>
            <p:ph type="subTitle" idx="1"/>
          </p:nvPr>
        </p:nvSpPr>
        <p:spPr>
          <a:xfrm>
            <a:off x="1905200" y="2322800"/>
            <a:ext cx="2251800" cy="7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3" name="Google Shape;2073;g13b6b7d8cf2_8_0"/>
          <p:cNvSpPr txBox="1">
            <a:spLocks noGrp="1"/>
          </p:cNvSpPr>
          <p:nvPr>
            <p:ph type="ctrTitle" idx="3"/>
          </p:nvPr>
        </p:nvSpPr>
        <p:spPr>
          <a:xfrm>
            <a:off x="6019799" y="19832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074" name="Google Shape;2074;g13b6b7d8cf2_8_0"/>
          <p:cNvSpPr txBox="1">
            <a:spLocks noGrp="1"/>
          </p:cNvSpPr>
          <p:nvPr>
            <p:ph type="subTitle" idx="4"/>
          </p:nvPr>
        </p:nvSpPr>
        <p:spPr>
          <a:xfrm>
            <a:off x="6019800" y="2322800"/>
            <a:ext cx="2251800" cy="7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5" name="Google Shape;2075;g13b6b7d8cf2_8_0"/>
          <p:cNvSpPr txBox="1">
            <a:spLocks noGrp="1"/>
          </p:cNvSpPr>
          <p:nvPr>
            <p:ph type="ctrTitle" idx="5"/>
          </p:nvPr>
        </p:nvSpPr>
        <p:spPr>
          <a:xfrm>
            <a:off x="1905199" y="3319099"/>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076" name="Google Shape;2076;g13b6b7d8cf2_8_0"/>
          <p:cNvSpPr txBox="1">
            <a:spLocks noGrp="1"/>
          </p:cNvSpPr>
          <p:nvPr>
            <p:ph type="subTitle" idx="6"/>
          </p:nvPr>
        </p:nvSpPr>
        <p:spPr>
          <a:xfrm>
            <a:off x="1905200" y="3658675"/>
            <a:ext cx="2251800" cy="7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7" name="Google Shape;2077;g13b6b7d8cf2_8_0"/>
          <p:cNvSpPr txBox="1">
            <a:spLocks noGrp="1"/>
          </p:cNvSpPr>
          <p:nvPr>
            <p:ph type="ctrTitle" idx="7"/>
          </p:nvPr>
        </p:nvSpPr>
        <p:spPr>
          <a:xfrm>
            <a:off x="6019799" y="3319099"/>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078" name="Google Shape;2078;g13b6b7d8cf2_8_0"/>
          <p:cNvSpPr txBox="1">
            <a:spLocks noGrp="1"/>
          </p:cNvSpPr>
          <p:nvPr>
            <p:ph type="subTitle" idx="8"/>
          </p:nvPr>
        </p:nvSpPr>
        <p:spPr>
          <a:xfrm>
            <a:off x="6019800" y="3658675"/>
            <a:ext cx="2251800" cy="7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9" name="Google Shape;2079;g13b6b7d8cf2_8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48</a:t>
            </a:fld>
            <a:endParaRPr/>
          </a:p>
        </p:txBody>
      </p:sp>
      <p:pic>
        <p:nvPicPr>
          <p:cNvPr id="2080" name="Google Shape;2080;g13b6b7d8cf2_8_0"/>
          <p:cNvPicPr preferRelativeResize="0"/>
          <p:nvPr/>
        </p:nvPicPr>
        <p:blipFill rotWithShape="1">
          <a:blip r:embed="rId3">
            <a:alphaModFix/>
          </a:blip>
          <a:srcRect t="4491" b="5685"/>
          <a:stretch/>
        </p:blipFill>
        <p:spPr>
          <a:xfrm>
            <a:off x="620150" y="1896125"/>
            <a:ext cx="7903701" cy="2696950"/>
          </a:xfrm>
          <a:prstGeom prst="rect">
            <a:avLst/>
          </a:prstGeom>
          <a:noFill/>
          <a:ln>
            <a:noFill/>
          </a:ln>
        </p:spPr>
      </p:pic>
      <p:sp>
        <p:nvSpPr>
          <p:cNvPr id="2081" name="Google Shape;2081;g13b6b7d8cf2_8_0"/>
          <p:cNvSpPr txBox="1"/>
          <p:nvPr/>
        </p:nvSpPr>
        <p:spPr>
          <a:xfrm>
            <a:off x="55195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Q</a:t>
            </a:r>
            <a:endParaRPr sz="2000">
              <a:solidFill>
                <a:schemeClr val="dk1"/>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20"/>
          <p:cNvSpPr txBox="1">
            <a:spLocks noGrp="1"/>
          </p:cNvSpPr>
          <p:nvPr>
            <p:ph type="title"/>
          </p:nvPr>
        </p:nvSpPr>
        <p:spPr>
          <a:xfrm>
            <a:off x="1410150" y="416075"/>
            <a:ext cx="8257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4500"/>
              <a:t>3 KEY FACTORS</a:t>
            </a:r>
            <a:endParaRPr sz="4500"/>
          </a:p>
        </p:txBody>
      </p:sp>
      <p:sp>
        <p:nvSpPr>
          <p:cNvPr id="2087" name="Google Shape;2087;p20"/>
          <p:cNvSpPr txBox="1">
            <a:spLocks noGrp="1"/>
          </p:cNvSpPr>
          <p:nvPr>
            <p:ph type="ctrTitle" idx="5"/>
          </p:nvPr>
        </p:nvSpPr>
        <p:spPr>
          <a:xfrm>
            <a:off x="4194413" y="3440300"/>
            <a:ext cx="15711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a:t>BIG DATA</a:t>
            </a:r>
            <a:endParaRPr/>
          </a:p>
        </p:txBody>
      </p:sp>
      <p:sp>
        <p:nvSpPr>
          <p:cNvPr id="2088" name="Google Shape;2088;p20"/>
          <p:cNvSpPr txBox="1">
            <a:spLocks noGrp="1"/>
          </p:cNvSpPr>
          <p:nvPr>
            <p:ph type="ctrTitle" idx="7"/>
          </p:nvPr>
        </p:nvSpPr>
        <p:spPr>
          <a:xfrm>
            <a:off x="1476825" y="3501663"/>
            <a:ext cx="15711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a:t>BIG INSIGHTS</a:t>
            </a:r>
            <a:endParaRPr/>
          </a:p>
        </p:txBody>
      </p:sp>
      <p:sp>
        <p:nvSpPr>
          <p:cNvPr id="2089" name="Google Shape;2089;p20"/>
          <p:cNvSpPr txBox="1">
            <a:spLocks noGrp="1"/>
          </p:cNvSpPr>
          <p:nvPr>
            <p:ph type="subTitle" idx="8"/>
          </p:nvPr>
        </p:nvSpPr>
        <p:spPr>
          <a:xfrm>
            <a:off x="1410150" y="4037925"/>
            <a:ext cx="1813200" cy="7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Customer’s needs</a:t>
            </a:r>
            <a:endParaRPr/>
          </a:p>
        </p:txBody>
      </p:sp>
      <p:sp>
        <p:nvSpPr>
          <p:cNvPr id="2090" name="Google Shape;2090;p20"/>
          <p:cNvSpPr txBox="1">
            <a:spLocks noGrp="1"/>
          </p:cNvSpPr>
          <p:nvPr>
            <p:ph type="subTitle" idx="13"/>
          </p:nvPr>
        </p:nvSpPr>
        <p:spPr>
          <a:xfrm>
            <a:off x="4005800" y="4037925"/>
            <a:ext cx="1571100" cy="7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Collecting data</a:t>
            </a:r>
            <a:endParaRPr/>
          </a:p>
        </p:txBody>
      </p:sp>
      <p:sp>
        <p:nvSpPr>
          <p:cNvPr id="2091" name="Google Shape;2091;p20"/>
          <p:cNvSpPr txBox="1">
            <a:spLocks noGrp="1"/>
          </p:cNvSpPr>
          <p:nvPr>
            <p:ph type="ctrTitle" idx="14"/>
          </p:nvPr>
        </p:nvSpPr>
        <p:spPr>
          <a:xfrm>
            <a:off x="6912000" y="3440300"/>
            <a:ext cx="1571100" cy="50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600"/>
              <a:buNone/>
            </a:pPr>
            <a:r>
              <a:rPr lang="en"/>
              <a:t>BIG ACTIONS</a:t>
            </a:r>
            <a:endParaRPr/>
          </a:p>
        </p:txBody>
      </p:sp>
      <p:sp>
        <p:nvSpPr>
          <p:cNvPr id="2092" name="Google Shape;2092;p20"/>
          <p:cNvSpPr txBox="1">
            <a:spLocks noGrp="1"/>
          </p:cNvSpPr>
          <p:nvPr>
            <p:ph type="subTitle" idx="15"/>
          </p:nvPr>
        </p:nvSpPr>
        <p:spPr>
          <a:xfrm>
            <a:off x="6359350" y="4005375"/>
            <a:ext cx="2798400" cy="78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Answering Business Questions</a:t>
            </a:r>
            <a:endParaRPr/>
          </a:p>
        </p:txBody>
      </p:sp>
      <p:sp>
        <p:nvSpPr>
          <p:cNvPr id="2093" name="Google Shape;2093;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49</a:t>
            </a:fld>
            <a:endParaRPr/>
          </a:p>
        </p:txBody>
      </p:sp>
      <p:pic>
        <p:nvPicPr>
          <p:cNvPr id="2094" name="Google Shape;2094;p20"/>
          <p:cNvPicPr preferRelativeResize="0"/>
          <p:nvPr/>
        </p:nvPicPr>
        <p:blipFill rotWithShape="1">
          <a:blip r:embed="rId3">
            <a:alphaModFix/>
          </a:blip>
          <a:srcRect/>
          <a:stretch/>
        </p:blipFill>
        <p:spPr>
          <a:xfrm>
            <a:off x="1005075" y="1362563"/>
            <a:ext cx="2514600" cy="2105025"/>
          </a:xfrm>
          <a:prstGeom prst="rect">
            <a:avLst/>
          </a:prstGeom>
          <a:noFill/>
          <a:ln>
            <a:noFill/>
          </a:ln>
        </p:spPr>
      </p:pic>
      <p:pic>
        <p:nvPicPr>
          <p:cNvPr id="2095" name="Google Shape;2095;p20"/>
          <p:cNvPicPr preferRelativeResize="0"/>
          <p:nvPr/>
        </p:nvPicPr>
        <p:blipFill rotWithShape="1">
          <a:blip r:embed="rId4">
            <a:alphaModFix/>
          </a:blip>
          <a:srcRect/>
          <a:stretch/>
        </p:blipFill>
        <p:spPr>
          <a:xfrm>
            <a:off x="3519663" y="1381613"/>
            <a:ext cx="2581275" cy="2066925"/>
          </a:xfrm>
          <a:prstGeom prst="rect">
            <a:avLst/>
          </a:prstGeom>
          <a:noFill/>
          <a:ln>
            <a:noFill/>
          </a:ln>
        </p:spPr>
      </p:pic>
      <p:pic>
        <p:nvPicPr>
          <p:cNvPr id="2096" name="Google Shape;2096;p20"/>
          <p:cNvPicPr preferRelativeResize="0"/>
          <p:nvPr/>
        </p:nvPicPr>
        <p:blipFill rotWithShape="1">
          <a:blip r:embed="rId5">
            <a:alphaModFix/>
          </a:blip>
          <a:srcRect/>
          <a:stretch/>
        </p:blipFill>
        <p:spPr>
          <a:xfrm>
            <a:off x="5990788" y="1418163"/>
            <a:ext cx="3114675" cy="2219325"/>
          </a:xfrm>
          <a:prstGeom prst="rect">
            <a:avLst/>
          </a:prstGeom>
          <a:noFill/>
          <a:ln>
            <a:noFill/>
          </a:ln>
        </p:spPr>
      </p:pic>
      <p:sp>
        <p:nvSpPr>
          <p:cNvPr id="2097" name="Google Shape;2097;p20"/>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Open Sans"/>
                <a:ea typeface="Open Sans"/>
                <a:cs typeface="Open Sans"/>
                <a:sym typeface="Open Sans"/>
              </a:rPr>
              <a:t>Appendix R</a:t>
            </a:r>
            <a:endParaRPr sz="20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g13b2f5af6ab_0_33"/>
          <p:cNvSpPr txBox="1">
            <a:spLocks noGrp="1"/>
          </p:cNvSpPr>
          <p:nvPr>
            <p:ph type="title"/>
          </p:nvPr>
        </p:nvSpPr>
        <p:spPr>
          <a:xfrm>
            <a:off x="455975" y="286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a:t>
            </a:r>
            <a:endParaRPr dirty="0"/>
          </a:p>
        </p:txBody>
      </p:sp>
      <p:sp>
        <p:nvSpPr>
          <p:cNvPr id="1223" name="Google Shape;1223;g13b2f5af6ab_0_33"/>
          <p:cNvSpPr/>
          <p:nvPr/>
        </p:nvSpPr>
        <p:spPr>
          <a:xfrm>
            <a:off x="85425" y="2567075"/>
            <a:ext cx="2069700" cy="21525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g13b2f5af6ab_0_33"/>
          <p:cNvSpPr/>
          <p:nvPr/>
        </p:nvSpPr>
        <p:spPr>
          <a:xfrm>
            <a:off x="5673125" y="2686000"/>
            <a:ext cx="2069700" cy="21525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g13b2f5af6ab_0_33"/>
          <p:cNvSpPr txBox="1"/>
          <p:nvPr/>
        </p:nvSpPr>
        <p:spPr>
          <a:xfrm>
            <a:off x="2469775" y="2297675"/>
            <a:ext cx="2888700" cy="1339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dirty="0">
                <a:latin typeface="Raleway Black"/>
                <a:ea typeface="Raleway Black"/>
                <a:cs typeface="Raleway Black"/>
                <a:sym typeface="Raleway Black"/>
              </a:rPr>
              <a:t>Shelf Management APP</a:t>
            </a:r>
            <a:endParaRPr sz="2500" dirty="0">
              <a:latin typeface="Raleway Black"/>
              <a:ea typeface="Raleway Black"/>
              <a:cs typeface="Raleway Black"/>
              <a:sym typeface="Raleway Black"/>
            </a:endParaRPr>
          </a:p>
        </p:txBody>
      </p:sp>
      <p:sp>
        <p:nvSpPr>
          <p:cNvPr id="1227" name="Google Shape;1227;g13b2f5af6ab_0_33"/>
          <p:cNvSpPr/>
          <p:nvPr/>
        </p:nvSpPr>
        <p:spPr>
          <a:xfrm>
            <a:off x="2774150" y="-3675"/>
            <a:ext cx="2069700" cy="2152500"/>
          </a:xfrm>
          <a:prstGeom prst="ellipse">
            <a:avLst/>
          </a:prstGeom>
          <a:solidFill>
            <a:schemeClr val="accent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g13b2f5af6ab_0_33"/>
          <p:cNvSpPr txBox="1"/>
          <p:nvPr/>
        </p:nvSpPr>
        <p:spPr>
          <a:xfrm>
            <a:off x="128775" y="2977300"/>
            <a:ext cx="2120400" cy="169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Open Sans"/>
                <a:ea typeface="Open Sans"/>
                <a:cs typeface="Open Sans"/>
                <a:sym typeface="Open Sans"/>
              </a:rPr>
              <a:t>Improve Communication and Lead Generation</a:t>
            </a:r>
            <a:endParaRPr sz="2000" dirty="0">
              <a:solidFill>
                <a:schemeClr val="lt1"/>
              </a:solidFill>
              <a:latin typeface="Open Sans"/>
              <a:ea typeface="Open Sans"/>
              <a:cs typeface="Open Sans"/>
              <a:sym typeface="Open Sans"/>
            </a:endParaRPr>
          </a:p>
          <a:p>
            <a:pPr marL="0" lvl="0" indent="0" algn="ctr" rtl="0">
              <a:spcBef>
                <a:spcPts val="0"/>
              </a:spcBef>
              <a:spcAft>
                <a:spcPts val="0"/>
              </a:spcAft>
              <a:buNone/>
            </a:pPr>
            <a:endParaRPr sz="1800" dirty="0">
              <a:solidFill>
                <a:schemeClr val="lt1"/>
              </a:solidFill>
              <a:latin typeface="Open Sans"/>
              <a:ea typeface="Open Sans"/>
              <a:cs typeface="Open Sans"/>
              <a:sym typeface="Open Sans"/>
            </a:endParaRPr>
          </a:p>
        </p:txBody>
      </p:sp>
      <p:sp>
        <p:nvSpPr>
          <p:cNvPr id="1229" name="Google Shape;1229;g13b2f5af6ab_0_33"/>
          <p:cNvSpPr txBox="1"/>
          <p:nvPr/>
        </p:nvSpPr>
        <p:spPr>
          <a:xfrm>
            <a:off x="5716475" y="2919900"/>
            <a:ext cx="19830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solidFill>
                  <a:schemeClr val="lt1"/>
                </a:solidFill>
                <a:latin typeface="Open Sans"/>
                <a:ea typeface="Open Sans"/>
                <a:cs typeface="Open Sans"/>
                <a:sym typeface="Open Sans"/>
              </a:rPr>
              <a:t>Promote Application</a:t>
            </a:r>
            <a:endParaRPr sz="2000" dirty="0">
              <a:solidFill>
                <a:schemeClr val="lt1"/>
              </a:solidFill>
              <a:latin typeface="Open Sans"/>
              <a:ea typeface="Open Sans"/>
              <a:cs typeface="Open Sans"/>
              <a:sym typeface="Open Sans"/>
            </a:endParaRPr>
          </a:p>
          <a:p>
            <a:pPr marL="0" lvl="0" indent="0" algn="ctr" rtl="0">
              <a:spcBef>
                <a:spcPts val="0"/>
              </a:spcBef>
              <a:spcAft>
                <a:spcPts val="0"/>
              </a:spcAft>
              <a:buNone/>
            </a:pPr>
            <a:endParaRPr sz="2000" dirty="0">
              <a:solidFill>
                <a:schemeClr val="lt1"/>
              </a:solidFill>
              <a:latin typeface="Open Sans"/>
              <a:ea typeface="Open Sans"/>
              <a:cs typeface="Open Sans"/>
              <a:sym typeface="Open Sans"/>
            </a:endParaRPr>
          </a:p>
          <a:p>
            <a:pPr marL="0" lvl="0" indent="0" algn="ctr" rtl="0">
              <a:spcBef>
                <a:spcPts val="0"/>
              </a:spcBef>
              <a:spcAft>
                <a:spcPts val="0"/>
              </a:spcAft>
              <a:buNone/>
            </a:pPr>
            <a:r>
              <a:rPr lang="en" sz="2000" dirty="0">
                <a:solidFill>
                  <a:schemeClr val="lt1"/>
                </a:solidFill>
                <a:latin typeface="Open Sans"/>
                <a:ea typeface="Open Sans"/>
                <a:cs typeface="Open Sans"/>
                <a:sym typeface="Open Sans"/>
              </a:rPr>
              <a:t>Find  </a:t>
            </a:r>
            <a:endParaRPr sz="2000" dirty="0">
              <a:solidFill>
                <a:schemeClr val="lt1"/>
              </a:solidFill>
              <a:latin typeface="Open Sans"/>
              <a:ea typeface="Open Sans"/>
              <a:cs typeface="Open Sans"/>
              <a:sym typeface="Open Sans"/>
            </a:endParaRPr>
          </a:p>
          <a:p>
            <a:pPr marL="0" lvl="0" indent="0" algn="ctr" rtl="0">
              <a:spcBef>
                <a:spcPts val="0"/>
              </a:spcBef>
              <a:spcAft>
                <a:spcPts val="0"/>
              </a:spcAft>
              <a:buNone/>
            </a:pPr>
            <a:r>
              <a:rPr lang="en" sz="2000" dirty="0">
                <a:solidFill>
                  <a:schemeClr val="lt1"/>
                </a:solidFill>
                <a:latin typeface="Open Sans"/>
                <a:ea typeface="Open Sans"/>
                <a:cs typeface="Open Sans"/>
                <a:sym typeface="Open Sans"/>
              </a:rPr>
              <a:t>Competitors </a:t>
            </a:r>
            <a:endParaRPr sz="2000" dirty="0">
              <a:solidFill>
                <a:schemeClr val="lt1"/>
              </a:solidFill>
              <a:latin typeface="Open Sans"/>
              <a:ea typeface="Open Sans"/>
              <a:cs typeface="Open Sans"/>
              <a:sym typeface="Open Sans"/>
            </a:endParaRPr>
          </a:p>
        </p:txBody>
      </p:sp>
      <p:sp>
        <p:nvSpPr>
          <p:cNvPr id="1230" name="Google Shape;1230;g13b2f5af6ab_0_33"/>
          <p:cNvSpPr txBox="1"/>
          <p:nvPr/>
        </p:nvSpPr>
        <p:spPr>
          <a:xfrm>
            <a:off x="2817500" y="703125"/>
            <a:ext cx="1983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solidFill>
                  <a:schemeClr val="lt1"/>
                </a:solidFill>
                <a:latin typeface="Open Sans"/>
                <a:ea typeface="Open Sans"/>
                <a:cs typeface="Open Sans"/>
                <a:sym typeface="Open Sans"/>
              </a:rPr>
              <a:t>Analyze </a:t>
            </a:r>
            <a:endParaRPr sz="2000" dirty="0">
              <a:solidFill>
                <a:schemeClr val="lt1"/>
              </a:solidFill>
              <a:latin typeface="Open Sans"/>
              <a:ea typeface="Open Sans"/>
              <a:cs typeface="Open Sans"/>
              <a:sym typeface="Open Sans"/>
            </a:endParaRPr>
          </a:p>
          <a:p>
            <a:pPr marL="0" lvl="0" indent="0" algn="ctr" rtl="0">
              <a:spcBef>
                <a:spcPts val="0"/>
              </a:spcBef>
              <a:spcAft>
                <a:spcPts val="0"/>
              </a:spcAft>
              <a:buNone/>
            </a:pPr>
            <a:r>
              <a:rPr lang="en" sz="2000" dirty="0">
                <a:solidFill>
                  <a:schemeClr val="lt1"/>
                </a:solidFill>
                <a:latin typeface="Open Sans"/>
                <a:ea typeface="Open Sans"/>
                <a:cs typeface="Open Sans"/>
                <a:sym typeface="Open Sans"/>
              </a:rPr>
              <a:t>Website </a:t>
            </a:r>
            <a:endParaRPr sz="2000" dirty="0">
              <a:solidFill>
                <a:schemeClr val="lt1"/>
              </a:solidFill>
              <a:latin typeface="Open Sans"/>
              <a:ea typeface="Open Sans"/>
              <a:cs typeface="Open Sans"/>
              <a:sym typeface="Open Sans"/>
            </a:endParaRPr>
          </a:p>
        </p:txBody>
      </p:sp>
      <p:sp>
        <p:nvSpPr>
          <p:cNvPr id="1231" name="Google Shape;1231;g13b2f5af6ab_0_33"/>
          <p:cNvSpPr/>
          <p:nvPr/>
        </p:nvSpPr>
        <p:spPr>
          <a:xfrm rot="8597357">
            <a:off x="1142523" y="1554970"/>
            <a:ext cx="1403705" cy="665464"/>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g13b2f5af6ab_0_33"/>
          <p:cNvSpPr/>
          <p:nvPr/>
        </p:nvSpPr>
        <p:spPr>
          <a:xfrm>
            <a:off x="3212372" y="3926518"/>
            <a:ext cx="1403700" cy="66570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g13b2f5af6ab_0_33"/>
          <p:cNvSpPr/>
          <p:nvPr/>
        </p:nvSpPr>
        <p:spPr>
          <a:xfrm rot="-8389184">
            <a:off x="5061391" y="1575522"/>
            <a:ext cx="1403762" cy="66545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g13b2f5af6ab_0_33"/>
          <p:cNvSpPr txBox="1"/>
          <p:nvPr/>
        </p:nvSpPr>
        <p:spPr>
          <a:xfrm>
            <a:off x="8969300" y="4921475"/>
            <a:ext cx="529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35" name="Google Shape;1235;g13b2f5af6ab_0_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7"/>
                                        </p:tgtEl>
                                        <p:attrNameLst>
                                          <p:attrName>style.visibility</p:attrName>
                                        </p:attrNameLst>
                                      </p:cBhvr>
                                      <p:to>
                                        <p:strVal val="visible"/>
                                      </p:to>
                                    </p:set>
                                    <p:animEffect transition="in" filter="fade">
                                      <p:cBhvr>
                                        <p:cTn id="7" dur="500"/>
                                        <p:tgtEl>
                                          <p:spTgt spid="12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0"/>
                                        </p:tgtEl>
                                        <p:attrNameLst>
                                          <p:attrName>style.visibility</p:attrName>
                                        </p:attrNameLst>
                                      </p:cBhvr>
                                      <p:to>
                                        <p:strVal val="visible"/>
                                      </p:to>
                                    </p:set>
                                    <p:animEffect transition="in" filter="fade">
                                      <p:cBhvr>
                                        <p:cTn id="10" dur="500"/>
                                        <p:tgtEl>
                                          <p:spTgt spid="12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33"/>
                                        </p:tgtEl>
                                        <p:attrNameLst>
                                          <p:attrName>style.visibility</p:attrName>
                                        </p:attrNameLst>
                                      </p:cBhvr>
                                      <p:to>
                                        <p:strVal val="visible"/>
                                      </p:to>
                                    </p:set>
                                    <p:animEffect transition="in" filter="fade">
                                      <p:cBhvr>
                                        <p:cTn id="15" dur="500"/>
                                        <p:tgtEl>
                                          <p:spTgt spid="123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29"/>
                                        </p:tgtEl>
                                        <p:attrNameLst>
                                          <p:attrName>style.visibility</p:attrName>
                                        </p:attrNameLst>
                                      </p:cBhvr>
                                      <p:to>
                                        <p:strVal val="visible"/>
                                      </p:to>
                                    </p:set>
                                    <p:animEffect transition="in" filter="fade">
                                      <p:cBhvr>
                                        <p:cTn id="19" dur="500"/>
                                        <p:tgtEl>
                                          <p:spTgt spid="12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24"/>
                                        </p:tgtEl>
                                        <p:attrNameLst>
                                          <p:attrName>style.visibility</p:attrName>
                                        </p:attrNameLst>
                                      </p:cBhvr>
                                      <p:to>
                                        <p:strVal val="visible"/>
                                      </p:to>
                                    </p:set>
                                    <p:animEffect transition="in" filter="fade">
                                      <p:cBhvr>
                                        <p:cTn id="22" dur="500"/>
                                        <p:tgtEl>
                                          <p:spTgt spid="12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32"/>
                                        </p:tgtEl>
                                        <p:attrNameLst>
                                          <p:attrName>style.visibility</p:attrName>
                                        </p:attrNameLst>
                                      </p:cBhvr>
                                      <p:to>
                                        <p:strVal val="visible"/>
                                      </p:to>
                                    </p:set>
                                    <p:animEffect transition="in" filter="fade">
                                      <p:cBhvr>
                                        <p:cTn id="27" dur="500"/>
                                        <p:tgtEl>
                                          <p:spTgt spid="1232"/>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223"/>
                                        </p:tgtEl>
                                        <p:attrNameLst>
                                          <p:attrName>style.visibility</p:attrName>
                                        </p:attrNameLst>
                                      </p:cBhvr>
                                      <p:to>
                                        <p:strVal val="visible"/>
                                      </p:to>
                                    </p:set>
                                    <p:animEffect transition="in" filter="fade">
                                      <p:cBhvr>
                                        <p:cTn id="31" dur="500"/>
                                        <p:tgtEl>
                                          <p:spTgt spid="12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28"/>
                                        </p:tgtEl>
                                        <p:attrNameLst>
                                          <p:attrName>style.visibility</p:attrName>
                                        </p:attrNameLst>
                                      </p:cBhvr>
                                      <p:to>
                                        <p:strVal val="visible"/>
                                      </p:to>
                                    </p:set>
                                    <p:animEffect transition="in" filter="fade">
                                      <p:cBhvr>
                                        <p:cTn id="34" dur="500"/>
                                        <p:tgtEl>
                                          <p:spTgt spid="122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231"/>
                                        </p:tgtEl>
                                        <p:attrNameLst>
                                          <p:attrName>style.visibility</p:attrName>
                                        </p:attrNameLst>
                                      </p:cBhvr>
                                      <p:to>
                                        <p:strVal val="visible"/>
                                      </p:to>
                                    </p:set>
                                    <p:animEffect transition="in" filter="fade">
                                      <p:cBhvr>
                                        <p:cTn id="38" dur="500"/>
                                        <p:tgtEl>
                                          <p:spTgt spid="1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3" grpId="0" animBg="1"/>
      <p:bldP spid="1224" grpId="0" animBg="1"/>
      <p:bldP spid="1227" grpId="0" animBg="1"/>
      <p:bldP spid="1228" grpId="0"/>
      <p:bldP spid="1229" grpId="0"/>
      <p:bldP spid="1230" grpId="0"/>
      <p:bldP spid="1231" grpId="0" animBg="1"/>
      <p:bldP spid="1232" grpId="0" animBg="1"/>
      <p:bldP spid="12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pic>
        <p:nvPicPr>
          <p:cNvPr id="1240" name="Google Shape;1240;p11"/>
          <p:cNvPicPr preferRelativeResize="0"/>
          <p:nvPr/>
        </p:nvPicPr>
        <p:blipFill rotWithShape="1">
          <a:blip r:embed="rId3">
            <a:alphaModFix/>
          </a:blip>
          <a:srcRect r="8465"/>
          <a:stretch/>
        </p:blipFill>
        <p:spPr>
          <a:xfrm>
            <a:off x="5023525" y="1068750"/>
            <a:ext cx="4120476" cy="3006000"/>
          </a:xfrm>
          <a:prstGeom prst="rect">
            <a:avLst/>
          </a:prstGeom>
          <a:noFill/>
          <a:ln>
            <a:noFill/>
          </a:ln>
        </p:spPr>
      </p:pic>
      <p:sp>
        <p:nvSpPr>
          <p:cNvPr id="1241" name="Google Shape;1241;p11"/>
          <p:cNvSpPr/>
          <p:nvPr/>
        </p:nvSpPr>
        <p:spPr>
          <a:xfrm>
            <a:off x="4419600" y="1068750"/>
            <a:ext cx="2779200" cy="3006000"/>
          </a:xfrm>
          <a:prstGeom prst="rect">
            <a:avLst/>
          </a:prstGeom>
          <a:solidFill>
            <a:schemeClr val="hlink">
              <a:alpha val="6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1"/>
          <p:cNvSpPr/>
          <p:nvPr/>
        </p:nvSpPr>
        <p:spPr>
          <a:xfrm>
            <a:off x="465275" y="630000"/>
            <a:ext cx="5565600" cy="393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1"/>
          <p:cNvSpPr txBox="1">
            <a:spLocks noGrp="1"/>
          </p:cNvSpPr>
          <p:nvPr>
            <p:ph type="title"/>
          </p:nvPr>
        </p:nvSpPr>
        <p:spPr>
          <a:xfrm>
            <a:off x="643800" y="1237400"/>
            <a:ext cx="2497200" cy="1043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4000"/>
              <a:t>Industry Analysis</a:t>
            </a:r>
            <a:endParaRPr sz="4000"/>
          </a:p>
        </p:txBody>
      </p:sp>
      <p:sp>
        <p:nvSpPr>
          <p:cNvPr id="1244" name="Google Shape;1244;p11"/>
          <p:cNvSpPr txBox="1">
            <a:spLocks noGrp="1"/>
          </p:cNvSpPr>
          <p:nvPr>
            <p:ph type="title" idx="2"/>
          </p:nvPr>
        </p:nvSpPr>
        <p:spPr>
          <a:xfrm>
            <a:off x="3369625" y="801450"/>
            <a:ext cx="2325600" cy="1790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0"/>
              <a:buNone/>
            </a:pPr>
            <a:r>
              <a:rPr lang="en"/>
              <a:t>01</a:t>
            </a:r>
            <a:endParaRPr/>
          </a:p>
        </p:txBody>
      </p:sp>
      <p:grpSp>
        <p:nvGrpSpPr>
          <p:cNvPr id="1245" name="Google Shape;1245;p11"/>
          <p:cNvGrpSpPr/>
          <p:nvPr/>
        </p:nvGrpSpPr>
        <p:grpSpPr>
          <a:xfrm>
            <a:off x="5923861" y="1725294"/>
            <a:ext cx="312682" cy="1748105"/>
            <a:chOff x="8954936" y="1923919"/>
            <a:chExt cx="312682" cy="1748105"/>
          </a:xfrm>
        </p:grpSpPr>
        <p:sp>
          <p:nvSpPr>
            <p:cNvPr id="1246" name="Google Shape;1246;p11"/>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1"/>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1"/>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1"/>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1"/>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1"/>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1"/>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1"/>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1"/>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1"/>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11"/>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11"/>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1"/>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1"/>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1"/>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1"/>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1"/>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1"/>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1"/>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11"/>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11"/>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11"/>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1"/>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11"/>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0" name="Google Shape;1270;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endParaRPr/>
          </a:p>
          <a:p>
            <a:pPr marL="0" lvl="0" indent="0" algn="r" rtl="0">
              <a:lnSpc>
                <a:spcPct val="100000"/>
              </a:lnSpc>
              <a:spcBef>
                <a:spcPts val="0"/>
              </a:spcBef>
              <a:spcAft>
                <a:spcPts val="0"/>
              </a:spcAft>
              <a:buSzPts val="1300"/>
              <a:buNone/>
            </a:pPr>
            <a:endParaRPr/>
          </a:p>
        </p:txBody>
      </p:sp>
      <p:cxnSp>
        <p:nvCxnSpPr>
          <p:cNvPr id="1271" name="Google Shape;1271;p11"/>
          <p:cNvCxnSpPr/>
          <p:nvPr/>
        </p:nvCxnSpPr>
        <p:spPr>
          <a:xfrm rot="10800000" flipH="1">
            <a:off x="465275" y="2583150"/>
            <a:ext cx="2766600" cy="16200"/>
          </a:xfrm>
          <a:prstGeom prst="straightConnector1">
            <a:avLst/>
          </a:prstGeom>
          <a:noFill/>
          <a:ln w="28575" cap="flat" cmpd="sng">
            <a:solidFill>
              <a:schemeClr val="dk2"/>
            </a:solidFill>
            <a:prstDash val="solid"/>
            <a:round/>
            <a:headEnd type="none" w="med" len="med"/>
            <a:tailEnd type="none" w="med" len="med"/>
          </a:ln>
        </p:spPr>
      </p:cxnSp>
      <p:sp>
        <p:nvSpPr>
          <p:cNvPr id="1272" name="Google Shape;1272;p11"/>
          <p:cNvSpPr txBox="1"/>
          <p:nvPr/>
        </p:nvSpPr>
        <p:spPr>
          <a:xfrm>
            <a:off x="830700" y="2970025"/>
            <a:ext cx="249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73" name="Google Shape;1273;p11"/>
          <p:cNvSpPr txBox="1"/>
          <p:nvPr/>
        </p:nvSpPr>
        <p:spPr>
          <a:xfrm>
            <a:off x="8923300" y="4829475"/>
            <a:ext cx="182100" cy="384900"/>
          </a:xfrm>
          <a:prstGeom prst="rect">
            <a:avLst/>
          </a:prstGeom>
          <a:noFill/>
          <a:ln>
            <a:noFill/>
          </a:ln>
        </p:spPr>
        <p:txBody>
          <a:bodyPr spcFirstLastPara="1" wrap="square" lIns="91425" tIns="91425" rIns="91425" bIns="91425" anchor="ctr" anchorCtr="0">
            <a:spAutoFit/>
          </a:bodyPr>
          <a:lstStyle/>
          <a:p>
            <a:pPr marL="0" marR="0" lvl="0" indent="0" algn="r" rtl="0">
              <a:lnSpc>
                <a:spcPct val="100000"/>
              </a:lnSpc>
              <a:spcBef>
                <a:spcPts val="0"/>
              </a:spcBef>
              <a:spcAft>
                <a:spcPts val="0"/>
              </a:spcAft>
              <a:buNone/>
            </a:pPr>
            <a:r>
              <a:rPr lang="en" sz="1300">
                <a:solidFill>
                  <a:schemeClr val="accent5"/>
                </a:solidFill>
                <a:latin typeface="Open Sans"/>
                <a:ea typeface="Open Sans"/>
                <a:cs typeface="Open Sans"/>
                <a:sym typeface="Open Sans"/>
              </a:rPr>
              <a:t>6</a:t>
            </a:r>
            <a:endParaRPr>
              <a:latin typeface="Open Sans"/>
              <a:ea typeface="Open Sans"/>
              <a:cs typeface="Open Sans"/>
              <a:sym typeface="Open Sans"/>
            </a:endParaRPr>
          </a:p>
        </p:txBody>
      </p:sp>
      <p:sp>
        <p:nvSpPr>
          <p:cNvPr id="1274" name="Google Shape;1274;p11"/>
          <p:cNvSpPr txBox="1"/>
          <p:nvPr/>
        </p:nvSpPr>
        <p:spPr>
          <a:xfrm>
            <a:off x="685775" y="2800000"/>
            <a:ext cx="24552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Industry Overview</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Competitor Analysis</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dirty="0">
                <a:latin typeface="Open Sans"/>
                <a:ea typeface="Open Sans"/>
                <a:cs typeface="Open Sans"/>
                <a:sym typeface="Open Sans"/>
              </a:rPr>
              <a:t>Company Analysis</a:t>
            </a:r>
            <a:endParaRPr dirty="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g13b750fa28c_1_1224"/>
          <p:cNvSpPr/>
          <p:nvPr/>
        </p:nvSpPr>
        <p:spPr>
          <a:xfrm>
            <a:off x="-447800" y="492600"/>
            <a:ext cx="9265800" cy="4327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g13b750fa28c_1_1224"/>
          <p:cNvSpPr txBox="1">
            <a:spLocks noGrp="1"/>
          </p:cNvSpPr>
          <p:nvPr>
            <p:ph type="title"/>
          </p:nvPr>
        </p:nvSpPr>
        <p:spPr>
          <a:xfrm>
            <a:off x="103000" y="588075"/>
            <a:ext cx="2745600" cy="19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t>Shelf Management Industry</a:t>
            </a:r>
            <a:endParaRPr sz="3000"/>
          </a:p>
          <a:p>
            <a:pPr marL="0" lvl="0" indent="0" algn="l" rtl="0">
              <a:lnSpc>
                <a:spcPct val="100000"/>
              </a:lnSpc>
              <a:spcBef>
                <a:spcPts val="0"/>
              </a:spcBef>
              <a:spcAft>
                <a:spcPts val="0"/>
              </a:spcAft>
              <a:buSzPts val="3500"/>
              <a:buNone/>
            </a:pPr>
            <a:r>
              <a:rPr lang="en" sz="3000"/>
              <a:t>Sectors</a:t>
            </a:r>
            <a:endParaRPr sz="3000"/>
          </a:p>
        </p:txBody>
      </p:sp>
      <p:grpSp>
        <p:nvGrpSpPr>
          <p:cNvPr id="1281" name="Google Shape;1281;g13b750fa28c_1_1224"/>
          <p:cNvGrpSpPr/>
          <p:nvPr/>
        </p:nvGrpSpPr>
        <p:grpSpPr>
          <a:xfrm>
            <a:off x="8708536" y="1478060"/>
            <a:ext cx="312682" cy="2193964"/>
            <a:chOff x="8954936" y="1478060"/>
            <a:chExt cx="312682" cy="2193964"/>
          </a:xfrm>
        </p:grpSpPr>
        <p:sp>
          <p:nvSpPr>
            <p:cNvPr id="1282" name="Google Shape;1282;g13b750fa28c_1_1224"/>
            <p:cNvSpPr/>
            <p:nvPr/>
          </p:nvSpPr>
          <p:spPr>
            <a:xfrm flipH="1">
              <a:off x="8954936" y="1478060"/>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g13b750fa28c_1_1224"/>
            <p:cNvSpPr/>
            <p:nvPr/>
          </p:nvSpPr>
          <p:spPr>
            <a:xfrm flipH="1">
              <a:off x="8954936" y="155149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g13b750fa28c_1_1224"/>
            <p:cNvSpPr/>
            <p:nvPr/>
          </p:nvSpPr>
          <p:spPr>
            <a:xfrm flipH="1">
              <a:off x="8954936" y="162621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g13b750fa28c_1_1224"/>
            <p:cNvSpPr/>
            <p:nvPr/>
          </p:nvSpPr>
          <p:spPr>
            <a:xfrm flipH="1">
              <a:off x="8954936" y="1700989"/>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g13b750fa28c_1_1224"/>
            <p:cNvSpPr/>
            <p:nvPr/>
          </p:nvSpPr>
          <p:spPr>
            <a:xfrm flipH="1">
              <a:off x="8954936" y="177442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g13b750fa28c_1_1224"/>
            <p:cNvSpPr/>
            <p:nvPr/>
          </p:nvSpPr>
          <p:spPr>
            <a:xfrm flipH="1">
              <a:off x="8954936" y="184914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g13b750fa28c_1_1224"/>
            <p:cNvSpPr/>
            <p:nvPr/>
          </p:nvSpPr>
          <p:spPr>
            <a:xfrm flipH="1">
              <a:off x="8954936" y="1923919"/>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g13b750fa28c_1_1224"/>
            <p:cNvSpPr/>
            <p:nvPr/>
          </p:nvSpPr>
          <p:spPr>
            <a:xfrm flipH="1">
              <a:off x="8954936" y="199596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g13b750fa28c_1_1224"/>
            <p:cNvSpPr/>
            <p:nvPr/>
          </p:nvSpPr>
          <p:spPr>
            <a:xfrm flipH="1">
              <a:off x="8954936" y="207073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g13b750fa28c_1_1224"/>
            <p:cNvSpPr/>
            <p:nvPr/>
          </p:nvSpPr>
          <p:spPr>
            <a:xfrm flipH="1">
              <a:off x="8954936" y="214412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g13b750fa28c_1_1224"/>
            <p:cNvSpPr/>
            <p:nvPr/>
          </p:nvSpPr>
          <p:spPr>
            <a:xfrm flipH="1">
              <a:off x="8954936" y="2218892"/>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g13b750fa28c_1_1224"/>
            <p:cNvSpPr/>
            <p:nvPr/>
          </p:nvSpPr>
          <p:spPr>
            <a:xfrm flipH="1">
              <a:off x="8954936" y="2293664"/>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g13b750fa28c_1_1224"/>
            <p:cNvSpPr/>
            <p:nvPr/>
          </p:nvSpPr>
          <p:spPr>
            <a:xfrm flipH="1">
              <a:off x="8954936" y="2367049"/>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g13b750fa28c_1_1224"/>
            <p:cNvSpPr/>
            <p:nvPr/>
          </p:nvSpPr>
          <p:spPr>
            <a:xfrm flipH="1">
              <a:off x="8954936" y="244182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g13b750fa28c_1_1224"/>
            <p:cNvSpPr/>
            <p:nvPr/>
          </p:nvSpPr>
          <p:spPr>
            <a:xfrm flipH="1">
              <a:off x="8954936" y="2515206"/>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g13b750fa28c_1_1224"/>
            <p:cNvSpPr/>
            <p:nvPr/>
          </p:nvSpPr>
          <p:spPr>
            <a:xfrm flipH="1">
              <a:off x="8954936" y="2589978"/>
              <a:ext cx="312682" cy="43557"/>
            </a:xfrm>
            <a:custGeom>
              <a:avLst/>
              <a:gdLst/>
              <a:ahLst/>
              <a:cxnLst/>
              <a:rect l="l" t="t" r="r" b="b"/>
              <a:pathLst>
                <a:path w="6992" h="974"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g13b750fa28c_1_1224"/>
            <p:cNvSpPr/>
            <p:nvPr/>
          </p:nvSpPr>
          <p:spPr>
            <a:xfrm flipH="1">
              <a:off x="8954936" y="2664750"/>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g13b750fa28c_1_1224"/>
            <p:cNvSpPr/>
            <p:nvPr/>
          </p:nvSpPr>
          <p:spPr>
            <a:xfrm flipH="1">
              <a:off x="8954936" y="2736794"/>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g13b750fa28c_1_1224"/>
            <p:cNvSpPr/>
            <p:nvPr/>
          </p:nvSpPr>
          <p:spPr>
            <a:xfrm flipH="1">
              <a:off x="8954936" y="281152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g13b750fa28c_1_1224"/>
            <p:cNvSpPr/>
            <p:nvPr/>
          </p:nvSpPr>
          <p:spPr>
            <a:xfrm flipH="1">
              <a:off x="8954936" y="2886293"/>
              <a:ext cx="312682" cy="44899"/>
            </a:xfrm>
            <a:custGeom>
              <a:avLst/>
              <a:gdLst/>
              <a:ahLst/>
              <a:cxnLst/>
              <a:rect l="l" t="t" r="r" b="b"/>
              <a:pathLst>
                <a:path w="6992" h="1004" fill="none" extrusionOk="0">
                  <a:moveTo>
                    <a:pt x="1" y="912"/>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g13b750fa28c_1_1224"/>
            <p:cNvSpPr/>
            <p:nvPr/>
          </p:nvSpPr>
          <p:spPr>
            <a:xfrm flipH="1">
              <a:off x="8954936" y="2959679"/>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g13b750fa28c_1_1224"/>
            <p:cNvSpPr/>
            <p:nvPr/>
          </p:nvSpPr>
          <p:spPr>
            <a:xfrm flipH="1">
              <a:off x="8954936" y="3034450"/>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g13b750fa28c_1_1224"/>
            <p:cNvSpPr/>
            <p:nvPr/>
          </p:nvSpPr>
          <p:spPr>
            <a:xfrm flipH="1">
              <a:off x="8954936" y="3107881"/>
              <a:ext cx="312682" cy="43513"/>
            </a:xfrm>
            <a:custGeom>
              <a:avLst/>
              <a:gdLst/>
              <a:ahLst/>
              <a:cxnLst/>
              <a:rect l="l" t="t" r="r" b="b"/>
              <a:pathLst>
                <a:path w="6992" h="973" fill="none" extrusionOk="0">
                  <a:moveTo>
                    <a:pt x="1" y="912"/>
                  </a:moveTo>
                  <a:cubicBezTo>
                    <a:pt x="639" y="97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g13b750fa28c_1_1224"/>
            <p:cNvSpPr/>
            <p:nvPr/>
          </p:nvSpPr>
          <p:spPr>
            <a:xfrm flipH="1">
              <a:off x="8954936" y="3182608"/>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g13b750fa28c_1_1224"/>
            <p:cNvSpPr/>
            <p:nvPr/>
          </p:nvSpPr>
          <p:spPr>
            <a:xfrm flipH="1">
              <a:off x="8954936" y="3257380"/>
              <a:ext cx="312682" cy="43557"/>
            </a:xfrm>
            <a:custGeom>
              <a:avLst/>
              <a:gdLst/>
              <a:ahLst/>
              <a:cxnLst/>
              <a:rect l="l" t="t" r="r" b="b"/>
              <a:pathLst>
                <a:path w="6992" h="974" fill="none" extrusionOk="0">
                  <a:moveTo>
                    <a:pt x="1" y="912"/>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g13b750fa28c_1_1224"/>
            <p:cNvSpPr/>
            <p:nvPr/>
          </p:nvSpPr>
          <p:spPr>
            <a:xfrm flipH="1">
              <a:off x="8954936" y="3330765"/>
              <a:ext cx="312682" cy="43557"/>
            </a:xfrm>
            <a:custGeom>
              <a:avLst/>
              <a:gdLst/>
              <a:ahLst/>
              <a:cxnLst/>
              <a:rect l="l" t="t" r="r" b="b"/>
              <a:pathLst>
                <a:path w="6992" h="974" fill="none" extrusionOk="0">
                  <a:moveTo>
                    <a:pt x="1" y="913"/>
                  </a:moveTo>
                  <a:cubicBezTo>
                    <a:pt x="639" y="97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g13b750fa28c_1_1224"/>
            <p:cNvSpPr/>
            <p:nvPr/>
          </p:nvSpPr>
          <p:spPr>
            <a:xfrm flipH="1">
              <a:off x="8954936" y="3405537"/>
              <a:ext cx="312682" cy="43557"/>
            </a:xfrm>
            <a:custGeom>
              <a:avLst/>
              <a:gdLst/>
              <a:ahLst/>
              <a:cxnLst/>
              <a:rect l="l" t="t" r="r" b="b"/>
              <a:pathLst>
                <a:path w="6992" h="974" fill="none" extrusionOk="0">
                  <a:moveTo>
                    <a:pt x="1" y="913"/>
                  </a:moveTo>
                  <a:cubicBezTo>
                    <a:pt x="639" y="973"/>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g13b750fa28c_1_1224"/>
            <p:cNvSpPr/>
            <p:nvPr/>
          </p:nvSpPr>
          <p:spPr>
            <a:xfrm flipH="1">
              <a:off x="8954936" y="3477581"/>
              <a:ext cx="312682" cy="44899"/>
            </a:xfrm>
            <a:custGeom>
              <a:avLst/>
              <a:gdLst/>
              <a:ahLst/>
              <a:cxnLst/>
              <a:rect l="l" t="t" r="r" b="b"/>
              <a:pathLst>
                <a:path w="6992" h="1004" fill="none" extrusionOk="0">
                  <a:moveTo>
                    <a:pt x="1" y="913"/>
                  </a:moveTo>
                  <a:cubicBezTo>
                    <a:pt x="639" y="1004"/>
                    <a:pt x="6992" y="1"/>
                    <a:pt x="6992" y="1"/>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g13b750fa28c_1_1224"/>
            <p:cNvSpPr/>
            <p:nvPr/>
          </p:nvSpPr>
          <p:spPr>
            <a:xfrm flipH="1">
              <a:off x="8954936" y="3552353"/>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g13b750fa28c_1_1224"/>
            <p:cNvSpPr/>
            <p:nvPr/>
          </p:nvSpPr>
          <p:spPr>
            <a:xfrm flipH="1">
              <a:off x="8954936" y="3627125"/>
              <a:ext cx="312682" cy="44899"/>
            </a:xfrm>
            <a:custGeom>
              <a:avLst/>
              <a:gdLst/>
              <a:ahLst/>
              <a:cxnLst/>
              <a:rect l="l" t="t" r="r" b="b"/>
              <a:pathLst>
                <a:path w="6992" h="1004" fill="none" extrusionOk="0">
                  <a:moveTo>
                    <a:pt x="1" y="912"/>
                  </a:moveTo>
                  <a:cubicBezTo>
                    <a:pt x="639" y="1003"/>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2" name="Google Shape;1312;g13b750fa28c_1_1224"/>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g13b750fa28c_1_1224"/>
          <p:cNvSpPr txBox="1"/>
          <p:nvPr/>
        </p:nvSpPr>
        <p:spPr>
          <a:xfrm>
            <a:off x="5930825" y="4436350"/>
            <a:ext cx="32382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1" u="none" strike="noStrike" cap="none">
                <a:solidFill>
                  <a:schemeClr val="dk1"/>
                </a:solidFill>
                <a:latin typeface="Arial"/>
                <a:ea typeface="Arial"/>
                <a:cs typeface="Arial"/>
                <a:sym typeface="Arial"/>
              </a:rPr>
              <a:t>Shelf Management - ESP on CB Insights. (n.d.).</a:t>
            </a:r>
            <a:endParaRPr sz="14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grpSp>
        <p:nvGrpSpPr>
          <p:cNvPr id="1314" name="Google Shape;1314;g13b750fa28c_1_1224"/>
          <p:cNvGrpSpPr/>
          <p:nvPr/>
        </p:nvGrpSpPr>
        <p:grpSpPr>
          <a:xfrm>
            <a:off x="2834225" y="580404"/>
            <a:ext cx="5791696" cy="3880337"/>
            <a:chOff x="4535900" y="1118925"/>
            <a:chExt cx="3729600" cy="2887800"/>
          </a:xfrm>
        </p:grpSpPr>
        <p:sp>
          <p:nvSpPr>
            <p:cNvPr id="1315" name="Google Shape;1315;g13b750fa28c_1_1224"/>
            <p:cNvSpPr/>
            <p:nvPr/>
          </p:nvSpPr>
          <p:spPr>
            <a:xfrm>
              <a:off x="4535900" y="1118925"/>
              <a:ext cx="1864800" cy="14439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g13b750fa28c_1_1224"/>
            <p:cNvSpPr/>
            <p:nvPr/>
          </p:nvSpPr>
          <p:spPr>
            <a:xfrm>
              <a:off x="6400700" y="2562825"/>
              <a:ext cx="1864800" cy="14439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g13b750fa28c_1_1224"/>
            <p:cNvSpPr/>
            <p:nvPr/>
          </p:nvSpPr>
          <p:spPr>
            <a:xfrm>
              <a:off x="6400700" y="1118925"/>
              <a:ext cx="1864800" cy="14439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g13b750fa28c_1_1224"/>
            <p:cNvSpPr/>
            <p:nvPr/>
          </p:nvSpPr>
          <p:spPr>
            <a:xfrm>
              <a:off x="4535900" y="2562825"/>
              <a:ext cx="1864800" cy="14439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9" name="Google Shape;1319;g13b750fa28c_1_1224"/>
          <p:cNvSpPr txBox="1"/>
          <p:nvPr/>
        </p:nvSpPr>
        <p:spPr>
          <a:xfrm rot="-5400000">
            <a:off x="1146200" y="2894125"/>
            <a:ext cx="2987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600" b="0" i="0" u="none" strike="noStrike" cap="none">
                <a:solidFill>
                  <a:srgbClr val="000000"/>
                </a:solidFill>
                <a:latin typeface="Open Sans"/>
                <a:ea typeface="Open Sans"/>
                <a:cs typeface="Open Sans"/>
                <a:sym typeface="Open Sans"/>
              </a:rPr>
              <a:t>Execution Strength</a:t>
            </a:r>
            <a:endParaRPr sz="1600" b="0" i="0" u="none" strike="noStrike" cap="none">
              <a:solidFill>
                <a:srgbClr val="000000"/>
              </a:solidFill>
              <a:latin typeface="Open Sans"/>
              <a:ea typeface="Open Sans"/>
              <a:cs typeface="Open Sans"/>
              <a:sym typeface="Open Sans"/>
            </a:endParaRPr>
          </a:p>
        </p:txBody>
      </p:sp>
      <p:sp>
        <p:nvSpPr>
          <p:cNvPr id="1320" name="Google Shape;1320;g13b750fa28c_1_1224"/>
          <p:cNvSpPr txBox="1"/>
          <p:nvPr/>
        </p:nvSpPr>
        <p:spPr>
          <a:xfrm>
            <a:off x="2822200" y="4346400"/>
            <a:ext cx="2907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600" b="0" i="0" u="none" strike="noStrike" cap="none">
                <a:solidFill>
                  <a:srgbClr val="000000"/>
                </a:solidFill>
                <a:latin typeface="Open Sans"/>
                <a:ea typeface="Open Sans"/>
                <a:cs typeface="Open Sans"/>
                <a:sym typeface="Open Sans"/>
              </a:rPr>
              <a:t>Market Strength</a:t>
            </a:r>
            <a:endParaRPr sz="1600" b="0" i="0" u="none" strike="noStrike" cap="none">
              <a:solidFill>
                <a:srgbClr val="000000"/>
              </a:solidFill>
              <a:latin typeface="Open Sans"/>
              <a:ea typeface="Open Sans"/>
              <a:cs typeface="Open Sans"/>
              <a:sym typeface="Open Sans"/>
            </a:endParaRPr>
          </a:p>
        </p:txBody>
      </p:sp>
      <p:sp>
        <p:nvSpPr>
          <p:cNvPr id="1321" name="Google Shape;1321;g13b750fa28c_1_1224"/>
          <p:cNvSpPr txBox="1"/>
          <p:nvPr/>
        </p:nvSpPr>
        <p:spPr>
          <a:xfrm>
            <a:off x="5731800" y="2499600"/>
            <a:ext cx="2907900" cy="1139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chemeClr val="accent1"/>
                </a:solidFill>
                <a:latin typeface="Open Sans"/>
                <a:ea typeface="Open Sans"/>
                <a:cs typeface="Open Sans"/>
                <a:sym typeface="Open Sans"/>
              </a:rPr>
              <a:t>Outperformer:</a:t>
            </a:r>
            <a:r>
              <a:rPr lang="en" sz="2200" b="1" i="0" u="none" strike="noStrike" cap="none">
                <a:solidFill>
                  <a:schemeClr val="accent5"/>
                </a:solidFill>
                <a:latin typeface="Open Sans"/>
                <a:ea typeface="Open Sans"/>
                <a:cs typeface="Open Sans"/>
                <a:sym typeface="Open Sans"/>
              </a:rPr>
              <a:t> </a:t>
            </a:r>
            <a:r>
              <a:rPr lang="en" sz="2000" b="0" i="0" u="none" strike="noStrike" cap="none">
                <a:solidFill>
                  <a:schemeClr val="accent4"/>
                </a:solidFill>
                <a:latin typeface="Open Sans"/>
                <a:ea typeface="Open Sans"/>
                <a:cs typeface="Open Sans"/>
                <a:sym typeface="Open Sans"/>
              </a:rPr>
              <a:t>unique customer needs</a:t>
            </a:r>
            <a:endParaRPr sz="1300" b="0" i="0" u="none" strike="noStrike" cap="none">
              <a:solidFill>
                <a:schemeClr val="accent4"/>
              </a:solidFill>
              <a:latin typeface="Open Sans"/>
              <a:ea typeface="Open Sans"/>
              <a:cs typeface="Open Sans"/>
              <a:sym typeface="Open Sans"/>
            </a:endParaRPr>
          </a:p>
        </p:txBody>
      </p:sp>
      <p:sp>
        <p:nvSpPr>
          <p:cNvPr id="1322" name="Google Shape;1322;g13b750fa28c_1_1224"/>
          <p:cNvSpPr txBox="1"/>
          <p:nvPr/>
        </p:nvSpPr>
        <p:spPr>
          <a:xfrm>
            <a:off x="2953900" y="588075"/>
            <a:ext cx="2644500" cy="1169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dirty="0">
                <a:solidFill>
                  <a:schemeClr val="accent1"/>
                </a:solidFill>
                <a:latin typeface="Open Sans"/>
                <a:ea typeface="Open Sans"/>
                <a:cs typeface="Open Sans"/>
                <a:sym typeface="Open Sans"/>
              </a:rPr>
              <a:t>Highlifer</a:t>
            </a:r>
            <a:r>
              <a:rPr lang="en" sz="2200" b="0" i="0" u="none" strike="noStrike" cap="none" dirty="0">
                <a:solidFill>
                  <a:schemeClr val="accent1"/>
                </a:solidFill>
                <a:latin typeface="Open Sans"/>
                <a:ea typeface="Open Sans"/>
                <a:cs typeface="Open Sans"/>
                <a:sym typeface="Open Sans"/>
              </a:rPr>
              <a:t>:</a:t>
            </a:r>
            <a:endParaRPr sz="2200" b="0" i="0" u="none" strike="noStrike" cap="none" dirty="0">
              <a:solidFill>
                <a:schemeClr val="accen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 sz="2200" b="0" i="0" u="none" strike="noStrike" cap="none" dirty="0">
                <a:solidFill>
                  <a:schemeClr val="accent4"/>
                </a:solidFill>
                <a:latin typeface="Open Sans"/>
                <a:ea typeface="Open Sans"/>
                <a:cs typeface="Open Sans"/>
                <a:sym typeface="Open Sans"/>
              </a:rPr>
              <a:t> </a:t>
            </a:r>
            <a:r>
              <a:rPr lang="en" sz="2000" b="0" i="0" u="none" strike="noStrike" cap="none" dirty="0">
                <a:solidFill>
                  <a:schemeClr val="accent4"/>
                </a:solidFill>
                <a:latin typeface="Open Sans"/>
                <a:ea typeface="Open Sans"/>
                <a:cs typeface="Open Sans"/>
                <a:sym typeface="Open Sans"/>
              </a:rPr>
              <a:t>evolving customer needs</a:t>
            </a:r>
            <a:endParaRPr sz="1300" b="0" i="0" u="none" strike="noStrike" cap="none" dirty="0">
              <a:solidFill>
                <a:schemeClr val="accent4"/>
              </a:solidFill>
              <a:latin typeface="Open Sans"/>
              <a:ea typeface="Open Sans"/>
              <a:cs typeface="Open Sans"/>
              <a:sym typeface="Open Sans"/>
            </a:endParaRPr>
          </a:p>
        </p:txBody>
      </p:sp>
      <p:sp>
        <p:nvSpPr>
          <p:cNvPr id="1323" name="Google Shape;1323;g13b750fa28c_1_1224"/>
          <p:cNvSpPr txBox="1"/>
          <p:nvPr/>
        </p:nvSpPr>
        <p:spPr>
          <a:xfrm>
            <a:off x="5715675" y="492600"/>
            <a:ext cx="2907900" cy="861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chemeClr val="accent1"/>
                </a:solidFill>
                <a:latin typeface="Open Sans"/>
                <a:ea typeface="Open Sans"/>
                <a:cs typeface="Open Sans"/>
                <a:sym typeface="Open Sans"/>
              </a:rPr>
              <a:t>Leader:</a:t>
            </a:r>
            <a:r>
              <a:rPr lang="en" sz="2200" b="1" i="0" u="none" strike="noStrike" cap="none">
                <a:solidFill>
                  <a:schemeClr val="accent5"/>
                </a:solidFill>
                <a:latin typeface="Open Sans"/>
                <a:ea typeface="Open Sans"/>
                <a:cs typeface="Open Sans"/>
                <a:sym typeface="Open Sans"/>
              </a:rPr>
              <a:t> </a:t>
            </a:r>
            <a:endParaRPr sz="2200" b="1" i="0" u="none" strike="noStrike" cap="none">
              <a:solidFill>
                <a:schemeClr val="accent5"/>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accent4"/>
                </a:solidFill>
                <a:latin typeface="Open Sans"/>
                <a:ea typeface="Open Sans"/>
                <a:cs typeface="Open Sans"/>
                <a:sym typeface="Open Sans"/>
              </a:rPr>
              <a:t>many needs</a:t>
            </a:r>
            <a:r>
              <a:rPr lang="en" sz="2200" b="0" i="0" u="none" strike="noStrike" cap="none">
                <a:solidFill>
                  <a:schemeClr val="accent5"/>
                </a:solidFill>
                <a:latin typeface="Open Sans"/>
                <a:ea typeface="Open Sans"/>
                <a:cs typeface="Open Sans"/>
                <a:sym typeface="Open Sans"/>
              </a:rPr>
              <a:t> </a:t>
            </a:r>
            <a:endParaRPr sz="2200" b="0" i="0" u="none" strike="noStrike" cap="none">
              <a:solidFill>
                <a:srgbClr val="000000"/>
              </a:solidFill>
              <a:latin typeface="Open Sans"/>
              <a:ea typeface="Open Sans"/>
              <a:cs typeface="Open Sans"/>
              <a:sym typeface="Open Sans"/>
            </a:endParaRPr>
          </a:p>
        </p:txBody>
      </p:sp>
      <p:sp>
        <p:nvSpPr>
          <p:cNvPr id="1324" name="Google Shape;1324;g13b750fa28c_1_1224"/>
          <p:cNvSpPr txBox="1"/>
          <p:nvPr/>
        </p:nvSpPr>
        <p:spPr>
          <a:xfrm>
            <a:off x="2917398" y="2580525"/>
            <a:ext cx="2745600" cy="1139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chemeClr val="accent1"/>
                </a:solidFill>
                <a:latin typeface="Open Sans"/>
                <a:ea typeface="Open Sans"/>
                <a:cs typeface="Open Sans"/>
                <a:sym typeface="Open Sans"/>
              </a:rPr>
              <a:t>Challenger:</a:t>
            </a:r>
            <a:r>
              <a:rPr lang="en" sz="2200" b="0" i="0" u="none" strike="noStrike" cap="none">
                <a:solidFill>
                  <a:schemeClr val="accent1"/>
                </a:solidFill>
                <a:latin typeface="Open Sans"/>
                <a:ea typeface="Open Sans"/>
                <a:cs typeface="Open Sans"/>
                <a:sym typeface="Open Sans"/>
              </a:rPr>
              <a:t> </a:t>
            </a:r>
            <a:r>
              <a:rPr lang="en" sz="2000" b="0" i="0" u="none" strike="noStrike" cap="none">
                <a:solidFill>
                  <a:schemeClr val="accent4"/>
                </a:solidFill>
                <a:latin typeface="Open Sans"/>
                <a:ea typeface="Open Sans"/>
                <a:cs typeface="Open Sans"/>
                <a:sym typeface="Open Sans"/>
              </a:rPr>
              <a:t>emerging customer needs</a:t>
            </a:r>
            <a:endParaRPr sz="1300" b="0" i="0" u="none" strike="noStrike" cap="none">
              <a:solidFill>
                <a:schemeClr val="accent4"/>
              </a:solidFill>
              <a:latin typeface="Open Sans"/>
              <a:ea typeface="Open Sans"/>
              <a:cs typeface="Open Sans"/>
              <a:sym typeface="Open Sans"/>
            </a:endParaRPr>
          </a:p>
        </p:txBody>
      </p:sp>
      <p:pic>
        <p:nvPicPr>
          <p:cNvPr id="1325" name="Google Shape;1325;g13b750fa28c_1_1224"/>
          <p:cNvPicPr preferRelativeResize="0"/>
          <p:nvPr/>
        </p:nvPicPr>
        <p:blipFill rotWithShape="1">
          <a:blip r:embed="rId3">
            <a:alphaModFix/>
          </a:blip>
          <a:srcRect/>
          <a:stretch/>
        </p:blipFill>
        <p:spPr>
          <a:xfrm>
            <a:off x="2961525" y="3536100"/>
            <a:ext cx="747550" cy="747550"/>
          </a:xfrm>
          <a:prstGeom prst="rect">
            <a:avLst/>
          </a:prstGeom>
          <a:noFill/>
          <a:ln w="9525" cap="flat" cmpd="sng">
            <a:solidFill>
              <a:schemeClr val="dk2"/>
            </a:solidFill>
            <a:prstDash val="solid"/>
            <a:round/>
            <a:headEnd type="none" w="sm" len="sm"/>
            <a:tailEnd type="none" w="sm" len="sm"/>
          </a:ln>
        </p:spPr>
      </p:pic>
      <p:pic>
        <p:nvPicPr>
          <p:cNvPr id="1326" name="Google Shape;1326;g13b750fa28c_1_1224"/>
          <p:cNvPicPr preferRelativeResize="0"/>
          <p:nvPr/>
        </p:nvPicPr>
        <p:blipFill rotWithShape="1">
          <a:blip r:embed="rId4">
            <a:alphaModFix/>
          </a:blip>
          <a:srcRect/>
          <a:stretch/>
        </p:blipFill>
        <p:spPr>
          <a:xfrm>
            <a:off x="5893200" y="1478050"/>
            <a:ext cx="755074" cy="755075"/>
          </a:xfrm>
          <a:prstGeom prst="rect">
            <a:avLst/>
          </a:prstGeom>
          <a:noFill/>
          <a:ln w="9525" cap="flat" cmpd="sng">
            <a:solidFill>
              <a:schemeClr val="dk2"/>
            </a:solidFill>
            <a:prstDash val="solid"/>
            <a:round/>
            <a:headEnd type="none" w="sm" len="sm"/>
            <a:tailEnd type="none" w="sm" len="sm"/>
          </a:ln>
        </p:spPr>
      </p:pic>
      <p:pic>
        <p:nvPicPr>
          <p:cNvPr id="1327" name="Google Shape;1327;g13b750fa28c_1_1224"/>
          <p:cNvPicPr preferRelativeResize="0"/>
          <p:nvPr/>
        </p:nvPicPr>
        <p:blipFill rotWithShape="1">
          <a:blip r:embed="rId5">
            <a:alphaModFix/>
          </a:blip>
          <a:srcRect/>
          <a:stretch/>
        </p:blipFill>
        <p:spPr>
          <a:xfrm>
            <a:off x="5862299" y="3509675"/>
            <a:ext cx="800400" cy="800400"/>
          </a:xfrm>
          <a:prstGeom prst="rect">
            <a:avLst/>
          </a:prstGeom>
          <a:noFill/>
          <a:ln w="9525" cap="flat" cmpd="sng">
            <a:solidFill>
              <a:schemeClr val="dk2"/>
            </a:solidFill>
            <a:prstDash val="solid"/>
            <a:round/>
            <a:headEnd type="none" w="sm" len="sm"/>
            <a:tailEnd type="none" w="sm" len="sm"/>
          </a:ln>
        </p:spPr>
      </p:pic>
      <p:pic>
        <p:nvPicPr>
          <p:cNvPr id="1328" name="Google Shape;1328;g13b750fa28c_1_1224"/>
          <p:cNvPicPr preferRelativeResize="0"/>
          <p:nvPr/>
        </p:nvPicPr>
        <p:blipFill rotWithShape="1">
          <a:blip r:embed="rId6">
            <a:alphaModFix/>
          </a:blip>
          <a:srcRect/>
          <a:stretch/>
        </p:blipFill>
        <p:spPr>
          <a:xfrm>
            <a:off x="2961525" y="1521780"/>
            <a:ext cx="747550" cy="755071"/>
          </a:xfrm>
          <a:prstGeom prst="rect">
            <a:avLst/>
          </a:prstGeom>
          <a:noFill/>
          <a:ln w="9525" cap="flat" cmpd="sng">
            <a:solidFill>
              <a:schemeClr val="dk2"/>
            </a:solidFill>
            <a:prstDash val="solid"/>
            <a:round/>
            <a:headEnd type="none" w="sm" len="sm"/>
            <a:tailEnd type="none" w="sm" len="sm"/>
          </a:ln>
        </p:spPr>
      </p:pic>
      <p:sp>
        <p:nvSpPr>
          <p:cNvPr id="1329" name="Google Shape;1329;g13b750fa28c_1_1224"/>
          <p:cNvSpPr txBox="1"/>
          <p:nvPr/>
        </p:nvSpPr>
        <p:spPr>
          <a:xfrm>
            <a:off x="3815004" y="3817450"/>
            <a:ext cx="18321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a:solidFill>
                  <a:srgbClr val="000000"/>
                </a:solidFill>
                <a:latin typeface="Raleway"/>
                <a:ea typeface="Raleway"/>
                <a:cs typeface="Raleway"/>
                <a:sym typeface="Raleway"/>
              </a:rPr>
              <a:t>Eversightlabs</a:t>
            </a:r>
            <a:endParaRPr sz="2000" b="0" i="0" u="none" strike="noStrike" cap="none">
              <a:solidFill>
                <a:srgbClr val="000000"/>
              </a:solidFill>
              <a:latin typeface="Raleway"/>
              <a:ea typeface="Raleway"/>
              <a:cs typeface="Raleway"/>
              <a:sym typeface="Raleway"/>
            </a:endParaRPr>
          </a:p>
        </p:txBody>
      </p:sp>
      <p:sp>
        <p:nvSpPr>
          <p:cNvPr id="1330" name="Google Shape;1330;g13b750fa28c_1_1224"/>
          <p:cNvSpPr txBox="1"/>
          <p:nvPr/>
        </p:nvSpPr>
        <p:spPr>
          <a:xfrm>
            <a:off x="6705725" y="3853800"/>
            <a:ext cx="1688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000" b="0" i="0" u="none" strike="noStrike" cap="none">
                <a:solidFill>
                  <a:srgbClr val="000000"/>
                </a:solidFill>
                <a:latin typeface="Raleway"/>
                <a:ea typeface="Raleway"/>
                <a:cs typeface="Raleway"/>
                <a:sym typeface="Raleway"/>
              </a:rPr>
              <a:t>Grottinilabs</a:t>
            </a:r>
            <a:endParaRPr sz="2000" b="0" i="0" u="none" strike="noStrike" cap="none">
              <a:solidFill>
                <a:srgbClr val="000000"/>
              </a:solidFill>
              <a:latin typeface="Raleway"/>
              <a:ea typeface="Raleway"/>
              <a:cs typeface="Raleway"/>
              <a:sym typeface="Raleway"/>
            </a:endParaRPr>
          </a:p>
        </p:txBody>
      </p:sp>
      <p:sp>
        <p:nvSpPr>
          <p:cNvPr id="1331" name="Google Shape;1331;g13b750fa28c_1_1224"/>
          <p:cNvSpPr txBox="1"/>
          <p:nvPr/>
        </p:nvSpPr>
        <p:spPr>
          <a:xfrm>
            <a:off x="6680825" y="1499100"/>
            <a:ext cx="173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2000" b="0" i="0" u="none" strike="noStrike" cap="none">
                <a:solidFill>
                  <a:srgbClr val="000000"/>
                </a:solidFill>
                <a:latin typeface="Raleway"/>
                <a:ea typeface="Raleway"/>
                <a:cs typeface="Raleway"/>
                <a:sym typeface="Raleway"/>
              </a:rPr>
              <a:t>Symphony Retail AI</a:t>
            </a:r>
            <a:endParaRPr sz="2000" b="0" i="0" u="none" strike="noStrike" cap="none">
              <a:solidFill>
                <a:srgbClr val="000000"/>
              </a:solidFill>
              <a:latin typeface="Raleway"/>
              <a:ea typeface="Raleway"/>
              <a:cs typeface="Raleway"/>
              <a:sym typeface="Raleway"/>
            </a:endParaRPr>
          </a:p>
        </p:txBody>
      </p:sp>
      <p:sp>
        <p:nvSpPr>
          <p:cNvPr id="1332" name="Google Shape;1332;g13b750fa28c_1_1224"/>
          <p:cNvSpPr txBox="1"/>
          <p:nvPr/>
        </p:nvSpPr>
        <p:spPr>
          <a:xfrm>
            <a:off x="3665863" y="1846563"/>
            <a:ext cx="22047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2200" b="0" i="0" u="none" strike="noStrike" cap="none">
                <a:solidFill>
                  <a:srgbClr val="000000"/>
                </a:solidFill>
                <a:latin typeface="Raleway"/>
                <a:ea typeface="Raleway"/>
                <a:cs typeface="Raleway"/>
                <a:sym typeface="Raleway"/>
              </a:rPr>
              <a:t>Focal Systems</a:t>
            </a:r>
            <a:endParaRPr sz="2200" b="0" i="0" u="none" strike="noStrike" cap="none">
              <a:solidFill>
                <a:srgbClr val="000000"/>
              </a:solidFill>
              <a:latin typeface="Raleway"/>
              <a:ea typeface="Raleway"/>
              <a:cs typeface="Raleway"/>
              <a:sym typeface="Raleway"/>
            </a:endParaRPr>
          </a:p>
        </p:txBody>
      </p:sp>
      <p:sp>
        <p:nvSpPr>
          <p:cNvPr id="1333" name="Google Shape;1333;g13b750fa28c_1_12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2"/>
                                        </p:tgtEl>
                                        <p:attrNameLst>
                                          <p:attrName>style.visibility</p:attrName>
                                        </p:attrNameLst>
                                      </p:cBhvr>
                                      <p:to>
                                        <p:strVal val="visible"/>
                                      </p:to>
                                    </p:set>
                                    <p:animEffect transition="in" filter="fade">
                                      <p:cBhvr>
                                        <p:cTn id="7" dur="500"/>
                                        <p:tgtEl>
                                          <p:spTgt spid="1322"/>
                                        </p:tgtEl>
                                      </p:cBhvr>
                                    </p:animEffect>
                                  </p:childTnLst>
                                </p:cTn>
                              </p:par>
                              <p:par>
                                <p:cTn id="8" presetID="10" presetClass="entr" presetSubtype="0" fill="hold" nodeType="withEffect">
                                  <p:stCondLst>
                                    <p:cond delay="0"/>
                                  </p:stCondLst>
                                  <p:childTnLst>
                                    <p:set>
                                      <p:cBhvr>
                                        <p:cTn id="9" dur="1" fill="hold">
                                          <p:stCondLst>
                                            <p:cond delay="0"/>
                                          </p:stCondLst>
                                        </p:cTn>
                                        <p:tgtEl>
                                          <p:spTgt spid="1328"/>
                                        </p:tgtEl>
                                        <p:attrNameLst>
                                          <p:attrName>style.visibility</p:attrName>
                                        </p:attrNameLst>
                                      </p:cBhvr>
                                      <p:to>
                                        <p:strVal val="visible"/>
                                      </p:to>
                                    </p:set>
                                    <p:animEffect transition="in" filter="fade">
                                      <p:cBhvr>
                                        <p:cTn id="10" dur="500"/>
                                        <p:tgtEl>
                                          <p:spTgt spid="1328"/>
                                        </p:tgtEl>
                                      </p:cBhvr>
                                    </p:animEffect>
                                  </p:childTnLst>
                                </p:cTn>
                              </p:par>
                              <p:par>
                                <p:cTn id="11" presetID="10" presetClass="entr" presetSubtype="0" fill="hold" nodeType="withEffect">
                                  <p:stCondLst>
                                    <p:cond delay="0"/>
                                  </p:stCondLst>
                                  <p:childTnLst>
                                    <p:set>
                                      <p:cBhvr>
                                        <p:cTn id="12" dur="1" fill="hold">
                                          <p:stCondLst>
                                            <p:cond delay="0"/>
                                          </p:stCondLst>
                                        </p:cTn>
                                        <p:tgtEl>
                                          <p:spTgt spid="1332"/>
                                        </p:tgtEl>
                                        <p:attrNameLst>
                                          <p:attrName>style.visibility</p:attrName>
                                        </p:attrNameLst>
                                      </p:cBhvr>
                                      <p:to>
                                        <p:strVal val="visible"/>
                                      </p:to>
                                    </p:set>
                                    <p:animEffect transition="in" filter="fade">
                                      <p:cBhvr>
                                        <p:cTn id="13" dur="500"/>
                                        <p:tgtEl>
                                          <p:spTgt spid="13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23"/>
                                        </p:tgtEl>
                                        <p:attrNameLst>
                                          <p:attrName>style.visibility</p:attrName>
                                        </p:attrNameLst>
                                      </p:cBhvr>
                                      <p:to>
                                        <p:strVal val="visible"/>
                                      </p:to>
                                    </p:set>
                                    <p:animEffect transition="in" filter="fade">
                                      <p:cBhvr>
                                        <p:cTn id="18" dur="500"/>
                                        <p:tgtEl>
                                          <p:spTgt spid="1323"/>
                                        </p:tgtEl>
                                      </p:cBhvr>
                                    </p:animEffect>
                                  </p:childTnLst>
                                </p:cTn>
                              </p:par>
                              <p:par>
                                <p:cTn id="19" presetID="10" presetClass="entr" presetSubtype="0" fill="hold" nodeType="withEffect">
                                  <p:stCondLst>
                                    <p:cond delay="0"/>
                                  </p:stCondLst>
                                  <p:childTnLst>
                                    <p:set>
                                      <p:cBhvr>
                                        <p:cTn id="20" dur="1" fill="hold">
                                          <p:stCondLst>
                                            <p:cond delay="0"/>
                                          </p:stCondLst>
                                        </p:cTn>
                                        <p:tgtEl>
                                          <p:spTgt spid="1326"/>
                                        </p:tgtEl>
                                        <p:attrNameLst>
                                          <p:attrName>style.visibility</p:attrName>
                                        </p:attrNameLst>
                                      </p:cBhvr>
                                      <p:to>
                                        <p:strVal val="visible"/>
                                      </p:to>
                                    </p:set>
                                    <p:animEffect transition="in" filter="fade">
                                      <p:cBhvr>
                                        <p:cTn id="21" dur="500"/>
                                        <p:tgtEl>
                                          <p:spTgt spid="1326"/>
                                        </p:tgtEl>
                                      </p:cBhvr>
                                    </p:animEffect>
                                  </p:childTnLst>
                                </p:cTn>
                              </p:par>
                              <p:par>
                                <p:cTn id="22" presetID="10" presetClass="entr" presetSubtype="0" fill="hold" nodeType="withEffect">
                                  <p:stCondLst>
                                    <p:cond delay="0"/>
                                  </p:stCondLst>
                                  <p:childTnLst>
                                    <p:set>
                                      <p:cBhvr>
                                        <p:cTn id="23" dur="1" fill="hold">
                                          <p:stCondLst>
                                            <p:cond delay="0"/>
                                          </p:stCondLst>
                                        </p:cTn>
                                        <p:tgtEl>
                                          <p:spTgt spid="1331"/>
                                        </p:tgtEl>
                                        <p:attrNameLst>
                                          <p:attrName>style.visibility</p:attrName>
                                        </p:attrNameLst>
                                      </p:cBhvr>
                                      <p:to>
                                        <p:strVal val="visible"/>
                                      </p:to>
                                    </p:set>
                                    <p:animEffect transition="in" filter="fade">
                                      <p:cBhvr>
                                        <p:cTn id="24" dur="500"/>
                                        <p:tgtEl>
                                          <p:spTgt spid="1331"/>
                                        </p:tgtEl>
                                      </p:cBhvr>
                                    </p:animEffect>
                                  </p:childTnLst>
                                </p:cTn>
                              </p:par>
                              <p:par>
                                <p:cTn id="25" presetID="9" presetClass="emph" presetSubtype="0" grpId="0" nodeType="withEffect">
                                  <p:stCondLst>
                                    <p:cond delay="0"/>
                                  </p:stCondLst>
                                  <p:childTnLst>
                                    <p:set>
                                      <p:cBhvr>
                                        <p:cTn id="26" dur="indefinite"/>
                                        <p:tgtEl>
                                          <p:spTgt spid="1322"/>
                                        </p:tgtEl>
                                        <p:attrNameLst>
                                          <p:attrName>style.opacity</p:attrName>
                                        </p:attrNameLst>
                                      </p:cBhvr>
                                      <p:to>
                                        <p:strVal val="0.5"/>
                                      </p:to>
                                    </p:set>
                                    <p:animEffect filter="image" prLst="opacity: 0.5">
                                      <p:cBhvr rctx="IE">
                                        <p:cTn id="27" dur="indefinite"/>
                                        <p:tgtEl>
                                          <p:spTgt spid="1322"/>
                                        </p:tgtEl>
                                      </p:cBhvr>
                                    </p:animEffect>
                                  </p:childTnLst>
                                </p:cTn>
                              </p:par>
                              <p:par>
                                <p:cTn id="28" presetID="9" presetClass="emph" presetSubtype="0" nodeType="withEffect">
                                  <p:stCondLst>
                                    <p:cond delay="0"/>
                                  </p:stCondLst>
                                  <p:childTnLst>
                                    <p:set>
                                      <p:cBhvr>
                                        <p:cTn id="29" dur="indefinite"/>
                                        <p:tgtEl>
                                          <p:spTgt spid="1328"/>
                                        </p:tgtEl>
                                        <p:attrNameLst>
                                          <p:attrName>style.opacity</p:attrName>
                                        </p:attrNameLst>
                                      </p:cBhvr>
                                      <p:to>
                                        <p:strVal val="0.5"/>
                                      </p:to>
                                    </p:set>
                                    <p:animEffect filter="image" prLst="opacity: 0.5">
                                      <p:cBhvr rctx="IE">
                                        <p:cTn id="30" dur="indefinite"/>
                                        <p:tgtEl>
                                          <p:spTgt spid="1328"/>
                                        </p:tgtEl>
                                      </p:cBhvr>
                                    </p:animEffect>
                                  </p:childTnLst>
                                </p:cTn>
                              </p:par>
                              <p:par>
                                <p:cTn id="31" presetID="9" presetClass="emph" presetSubtype="0" grpId="0" nodeType="withEffect">
                                  <p:stCondLst>
                                    <p:cond delay="0"/>
                                  </p:stCondLst>
                                  <p:childTnLst>
                                    <p:set>
                                      <p:cBhvr>
                                        <p:cTn id="32" dur="indefinite"/>
                                        <p:tgtEl>
                                          <p:spTgt spid="1332"/>
                                        </p:tgtEl>
                                        <p:attrNameLst>
                                          <p:attrName>style.opacity</p:attrName>
                                        </p:attrNameLst>
                                      </p:cBhvr>
                                      <p:to>
                                        <p:strVal val="0.5"/>
                                      </p:to>
                                    </p:set>
                                    <p:animEffect filter="image" prLst="opacity: 0.5">
                                      <p:cBhvr rctx="IE">
                                        <p:cTn id="33" dur="indefinite"/>
                                        <p:tgtEl>
                                          <p:spTgt spid="13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24"/>
                                        </p:tgtEl>
                                        <p:attrNameLst>
                                          <p:attrName>style.visibility</p:attrName>
                                        </p:attrNameLst>
                                      </p:cBhvr>
                                      <p:to>
                                        <p:strVal val="visible"/>
                                      </p:to>
                                    </p:set>
                                    <p:animEffect transition="in" filter="fade">
                                      <p:cBhvr>
                                        <p:cTn id="38" dur="500"/>
                                        <p:tgtEl>
                                          <p:spTgt spid="1324"/>
                                        </p:tgtEl>
                                      </p:cBhvr>
                                    </p:animEffect>
                                  </p:childTnLst>
                                </p:cTn>
                              </p:par>
                              <p:par>
                                <p:cTn id="39" presetID="10" presetClass="entr" presetSubtype="0" fill="hold" nodeType="withEffect">
                                  <p:stCondLst>
                                    <p:cond delay="0"/>
                                  </p:stCondLst>
                                  <p:childTnLst>
                                    <p:set>
                                      <p:cBhvr>
                                        <p:cTn id="40" dur="1" fill="hold">
                                          <p:stCondLst>
                                            <p:cond delay="0"/>
                                          </p:stCondLst>
                                        </p:cTn>
                                        <p:tgtEl>
                                          <p:spTgt spid="1329"/>
                                        </p:tgtEl>
                                        <p:attrNameLst>
                                          <p:attrName>style.visibility</p:attrName>
                                        </p:attrNameLst>
                                      </p:cBhvr>
                                      <p:to>
                                        <p:strVal val="visible"/>
                                      </p:to>
                                    </p:set>
                                    <p:animEffect transition="in" filter="fade">
                                      <p:cBhvr>
                                        <p:cTn id="41" dur="500"/>
                                        <p:tgtEl>
                                          <p:spTgt spid="1329"/>
                                        </p:tgtEl>
                                      </p:cBhvr>
                                    </p:animEffect>
                                  </p:childTnLst>
                                </p:cTn>
                              </p:par>
                              <p:par>
                                <p:cTn id="42" presetID="10" presetClass="entr" presetSubtype="0" fill="hold" nodeType="withEffect">
                                  <p:stCondLst>
                                    <p:cond delay="0"/>
                                  </p:stCondLst>
                                  <p:childTnLst>
                                    <p:set>
                                      <p:cBhvr>
                                        <p:cTn id="43" dur="1" fill="hold">
                                          <p:stCondLst>
                                            <p:cond delay="0"/>
                                          </p:stCondLst>
                                        </p:cTn>
                                        <p:tgtEl>
                                          <p:spTgt spid="1325"/>
                                        </p:tgtEl>
                                        <p:attrNameLst>
                                          <p:attrName>style.visibility</p:attrName>
                                        </p:attrNameLst>
                                      </p:cBhvr>
                                      <p:to>
                                        <p:strVal val="visible"/>
                                      </p:to>
                                    </p:set>
                                    <p:animEffect transition="in" filter="fade">
                                      <p:cBhvr>
                                        <p:cTn id="44" dur="500"/>
                                        <p:tgtEl>
                                          <p:spTgt spid="1325"/>
                                        </p:tgtEl>
                                      </p:cBhvr>
                                    </p:animEffect>
                                  </p:childTnLst>
                                </p:cTn>
                              </p:par>
                              <p:par>
                                <p:cTn id="45" presetID="9" presetClass="emph" presetSubtype="0" grpId="0" nodeType="withEffect">
                                  <p:stCondLst>
                                    <p:cond delay="0"/>
                                  </p:stCondLst>
                                  <p:childTnLst>
                                    <p:set>
                                      <p:cBhvr>
                                        <p:cTn id="46" dur="indefinite"/>
                                        <p:tgtEl>
                                          <p:spTgt spid="1323"/>
                                        </p:tgtEl>
                                        <p:attrNameLst>
                                          <p:attrName>style.opacity</p:attrName>
                                        </p:attrNameLst>
                                      </p:cBhvr>
                                      <p:to>
                                        <p:strVal val="0.5"/>
                                      </p:to>
                                    </p:set>
                                    <p:animEffect filter="image" prLst="opacity: 0.5">
                                      <p:cBhvr rctx="IE">
                                        <p:cTn id="47" dur="indefinite"/>
                                        <p:tgtEl>
                                          <p:spTgt spid="1323"/>
                                        </p:tgtEl>
                                      </p:cBhvr>
                                    </p:animEffect>
                                  </p:childTnLst>
                                </p:cTn>
                              </p:par>
                              <p:par>
                                <p:cTn id="48" presetID="9" presetClass="emph" presetSubtype="0" nodeType="withEffect">
                                  <p:stCondLst>
                                    <p:cond delay="0"/>
                                  </p:stCondLst>
                                  <p:childTnLst>
                                    <p:set>
                                      <p:cBhvr>
                                        <p:cTn id="49" dur="indefinite"/>
                                        <p:tgtEl>
                                          <p:spTgt spid="1326"/>
                                        </p:tgtEl>
                                        <p:attrNameLst>
                                          <p:attrName>style.opacity</p:attrName>
                                        </p:attrNameLst>
                                      </p:cBhvr>
                                      <p:to>
                                        <p:strVal val="0.5"/>
                                      </p:to>
                                    </p:set>
                                    <p:animEffect filter="image" prLst="opacity: 0.5">
                                      <p:cBhvr rctx="IE">
                                        <p:cTn id="50" dur="indefinite"/>
                                        <p:tgtEl>
                                          <p:spTgt spid="1326"/>
                                        </p:tgtEl>
                                      </p:cBhvr>
                                    </p:animEffect>
                                  </p:childTnLst>
                                </p:cTn>
                              </p:par>
                              <p:par>
                                <p:cTn id="51" presetID="9" presetClass="emph" presetSubtype="0" grpId="0" nodeType="withEffect">
                                  <p:stCondLst>
                                    <p:cond delay="0"/>
                                  </p:stCondLst>
                                  <p:childTnLst>
                                    <p:set>
                                      <p:cBhvr>
                                        <p:cTn id="52" dur="indefinite"/>
                                        <p:tgtEl>
                                          <p:spTgt spid="1331"/>
                                        </p:tgtEl>
                                        <p:attrNameLst>
                                          <p:attrName>style.opacity</p:attrName>
                                        </p:attrNameLst>
                                      </p:cBhvr>
                                      <p:to>
                                        <p:strVal val="0.5"/>
                                      </p:to>
                                    </p:set>
                                    <p:animEffect filter="image" prLst="opacity: 0.5">
                                      <p:cBhvr rctx="IE">
                                        <p:cTn id="53" dur="indefinite"/>
                                        <p:tgtEl>
                                          <p:spTgt spid="13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330"/>
                                        </p:tgtEl>
                                        <p:attrNameLst>
                                          <p:attrName>style.visibility</p:attrName>
                                        </p:attrNameLst>
                                      </p:cBhvr>
                                      <p:to>
                                        <p:strVal val="visible"/>
                                      </p:to>
                                    </p:set>
                                    <p:animEffect transition="in" filter="fade">
                                      <p:cBhvr>
                                        <p:cTn id="58" dur="500"/>
                                        <p:tgtEl>
                                          <p:spTgt spid="1330"/>
                                        </p:tgtEl>
                                      </p:cBhvr>
                                    </p:animEffect>
                                  </p:childTnLst>
                                </p:cTn>
                              </p:par>
                              <p:par>
                                <p:cTn id="59" presetID="10" presetClass="entr" presetSubtype="0" fill="hold" nodeType="withEffect">
                                  <p:stCondLst>
                                    <p:cond delay="0"/>
                                  </p:stCondLst>
                                  <p:childTnLst>
                                    <p:set>
                                      <p:cBhvr>
                                        <p:cTn id="60" dur="1" fill="hold">
                                          <p:stCondLst>
                                            <p:cond delay="0"/>
                                          </p:stCondLst>
                                        </p:cTn>
                                        <p:tgtEl>
                                          <p:spTgt spid="1327"/>
                                        </p:tgtEl>
                                        <p:attrNameLst>
                                          <p:attrName>style.visibility</p:attrName>
                                        </p:attrNameLst>
                                      </p:cBhvr>
                                      <p:to>
                                        <p:strVal val="visible"/>
                                      </p:to>
                                    </p:set>
                                    <p:animEffect transition="in" filter="fade">
                                      <p:cBhvr>
                                        <p:cTn id="61" dur="500"/>
                                        <p:tgtEl>
                                          <p:spTgt spid="1327"/>
                                        </p:tgtEl>
                                      </p:cBhvr>
                                    </p:animEffect>
                                  </p:childTnLst>
                                </p:cTn>
                              </p:par>
                              <p:par>
                                <p:cTn id="62" presetID="10" presetClass="entr" presetSubtype="0" fill="hold" nodeType="withEffect">
                                  <p:stCondLst>
                                    <p:cond delay="0"/>
                                  </p:stCondLst>
                                  <p:childTnLst>
                                    <p:set>
                                      <p:cBhvr>
                                        <p:cTn id="63" dur="1" fill="hold">
                                          <p:stCondLst>
                                            <p:cond delay="0"/>
                                          </p:stCondLst>
                                        </p:cTn>
                                        <p:tgtEl>
                                          <p:spTgt spid="1321"/>
                                        </p:tgtEl>
                                        <p:attrNameLst>
                                          <p:attrName>style.visibility</p:attrName>
                                        </p:attrNameLst>
                                      </p:cBhvr>
                                      <p:to>
                                        <p:strVal val="visible"/>
                                      </p:to>
                                    </p:set>
                                    <p:animEffect transition="in" filter="fade">
                                      <p:cBhvr>
                                        <p:cTn id="64" dur="500"/>
                                        <p:tgtEl>
                                          <p:spTgt spid="1321"/>
                                        </p:tgtEl>
                                      </p:cBhvr>
                                    </p:animEffect>
                                  </p:childTnLst>
                                </p:cTn>
                              </p:par>
                              <p:par>
                                <p:cTn id="65" presetID="9" presetClass="emph" presetSubtype="0" grpId="0" nodeType="withEffect">
                                  <p:stCondLst>
                                    <p:cond delay="0"/>
                                  </p:stCondLst>
                                  <p:childTnLst>
                                    <p:set>
                                      <p:cBhvr>
                                        <p:cTn id="66" dur="indefinite"/>
                                        <p:tgtEl>
                                          <p:spTgt spid="1324"/>
                                        </p:tgtEl>
                                        <p:attrNameLst>
                                          <p:attrName>style.opacity</p:attrName>
                                        </p:attrNameLst>
                                      </p:cBhvr>
                                      <p:to>
                                        <p:strVal val="0.5"/>
                                      </p:to>
                                    </p:set>
                                    <p:animEffect filter="image" prLst="opacity: 0.5">
                                      <p:cBhvr rctx="IE">
                                        <p:cTn id="67" dur="indefinite"/>
                                        <p:tgtEl>
                                          <p:spTgt spid="1324"/>
                                        </p:tgtEl>
                                      </p:cBhvr>
                                    </p:animEffect>
                                  </p:childTnLst>
                                </p:cTn>
                              </p:par>
                              <p:par>
                                <p:cTn id="68" presetID="9" presetClass="emph" presetSubtype="0" grpId="0" nodeType="withEffect">
                                  <p:stCondLst>
                                    <p:cond delay="0"/>
                                  </p:stCondLst>
                                  <p:childTnLst>
                                    <p:set>
                                      <p:cBhvr>
                                        <p:cTn id="69" dur="indefinite"/>
                                        <p:tgtEl>
                                          <p:spTgt spid="1329"/>
                                        </p:tgtEl>
                                        <p:attrNameLst>
                                          <p:attrName>style.opacity</p:attrName>
                                        </p:attrNameLst>
                                      </p:cBhvr>
                                      <p:to>
                                        <p:strVal val="0.5"/>
                                      </p:to>
                                    </p:set>
                                    <p:animEffect filter="image" prLst="opacity: 0.5">
                                      <p:cBhvr rctx="IE">
                                        <p:cTn id="70" dur="indefinite"/>
                                        <p:tgtEl>
                                          <p:spTgt spid="1329"/>
                                        </p:tgtEl>
                                      </p:cBhvr>
                                    </p:animEffect>
                                  </p:childTnLst>
                                </p:cTn>
                              </p:par>
                              <p:par>
                                <p:cTn id="71" presetID="9" presetClass="emph" presetSubtype="0" nodeType="withEffect">
                                  <p:stCondLst>
                                    <p:cond delay="0"/>
                                  </p:stCondLst>
                                  <p:childTnLst>
                                    <p:set>
                                      <p:cBhvr>
                                        <p:cTn id="72" dur="indefinite"/>
                                        <p:tgtEl>
                                          <p:spTgt spid="1325"/>
                                        </p:tgtEl>
                                        <p:attrNameLst>
                                          <p:attrName>style.opacity</p:attrName>
                                        </p:attrNameLst>
                                      </p:cBhvr>
                                      <p:to>
                                        <p:strVal val="0.5"/>
                                      </p:to>
                                    </p:set>
                                    <p:animEffect filter="image" prLst="opacity: 0.5">
                                      <p:cBhvr rctx="IE">
                                        <p:cTn id="73" dur="indefinite"/>
                                        <p:tgtEl>
                                          <p:spTgt spid="1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2" grpId="0"/>
      <p:bldP spid="1323" grpId="0"/>
      <p:bldP spid="1324" grpId="0"/>
      <p:bldP spid="1329" grpId="0"/>
      <p:bldP spid="1331" grpId="0"/>
      <p:bldP spid="13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8"/>
          <p:cNvSpPr txBox="1">
            <a:spLocks noGrp="1"/>
          </p:cNvSpPr>
          <p:nvPr>
            <p:ph type="title"/>
          </p:nvPr>
        </p:nvSpPr>
        <p:spPr>
          <a:xfrm>
            <a:off x="289800" y="4038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Competitors </a:t>
            </a:r>
            <a:endParaRPr/>
          </a:p>
        </p:txBody>
      </p:sp>
      <p:pic>
        <p:nvPicPr>
          <p:cNvPr id="1341" name="Google Shape;1341;p8"/>
          <p:cNvPicPr preferRelativeResize="0"/>
          <p:nvPr/>
        </p:nvPicPr>
        <p:blipFill rotWithShape="1">
          <a:blip r:embed="rId3">
            <a:alphaModFix/>
          </a:blip>
          <a:srcRect l="69432" t="100000" r="-50685" b="-77735"/>
          <a:stretch/>
        </p:blipFill>
        <p:spPr>
          <a:xfrm>
            <a:off x="5678650" y="2392552"/>
            <a:ext cx="512875" cy="502200"/>
          </a:xfrm>
          <a:prstGeom prst="rect">
            <a:avLst/>
          </a:prstGeom>
          <a:noFill/>
          <a:ln>
            <a:noFill/>
          </a:ln>
        </p:spPr>
      </p:pic>
      <p:graphicFrame>
        <p:nvGraphicFramePr>
          <p:cNvPr id="1343" name="Google Shape;1343;p8"/>
          <p:cNvGraphicFramePr/>
          <p:nvPr>
            <p:extLst>
              <p:ext uri="{D42A27DB-BD31-4B8C-83A1-F6EECF244321}">
                <p14:modId xmlns:p14="http://schemas.microsoft.com/office/powerpoint/2010/main" val="3724850917"/>
              </p:ext>
            </p:extLst>
          </p:nvPr>
        </p:nvGraphicFramePr>
        <p:xfrm>
          <a:off x="49286" y="1200026"/>
          <a:ext cx="4727550" cy="3798577"/>
        </p:xfrm>
        <a:graphic>
          <a:graphicData uri="http://schemas.openxmlformats.org/drawingml/2006/table">
            <a:tbl>
              <a:tblPr>
                <a:noFill/>
                <a:tableStyleId>{8C230681-A466-474B-B1EE-60141963839E}</a:tableStyleId>
              </a:tblPr>
              <a:tblGrid>
                <a:gridCol w="2351475">
                  <a:extLst>
                    <a:ext uri="{9D8B030D-6E8A-4147-A177-3AD203B41FA5}">
                      <a16:colId xmlns:a16="http://schemas.microsoft.com/office/drawing/2014/main" val="20000"/>
                    </a:ext>
                  </a:extLst>
                </a:gridCol>
                <a:gridCol w="2376075">
                  <a:extLst>
                    <a:ext uri="{9D8B030D-6E8A-4147-A177-3AD203B41FA5}">
                      <a16:colId xmlns:a16="http://schemas.microsoft.com/office/drawing/2014/main" val="20001"/>
                    </a:ext>
                  </a:extLst>
                </a:gridCol>
              </a:tblGrid>
              <a:tr h="839086">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dirty="0"/>
                        <a:t>International Competitors</a:t>
                      </a:r>
                      <a:endParaRPr sz="2000" b="1" u="none" strike="noStrike" cap="none"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t>Similarities</a:t>
                      </a:r>
                      <a:endParaRPr sz="2000" b="1" u="none" strike="noStrike" cap="none"/>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33856">
                <a:tc>
                  <a:txBody>
                    <a:bodyPr/>
                    <a:lstStyle/>
                    <a:p>
                      <a:pPr marL="0" marR="0" lvl="0" indent="0" algn="l" rtl="0">
                        <a:lnSpc>
                          <a:spcPct val="100000"/>
                        </a:lnSpc>
                        <a:spcBef>
                          <a:spcPts val="0"/>
                        </a:spcBef>
                        <a:spcAft>
                          <a:spcPts val="0"/>
                        </a:spcAft>
                        <a:buClr>
                          <a:srgbClr val="000000"/>
                        </a:buClr>
                        <a:buSzPts val="1800"/>
                        <a:buFont typeface="Arial"/>
                        <a:buNone/>
                      </a:pPr>
                      <a:endParaRPr sz="1800" b="1" u="none" strike="noStrike" cap="none" dirty="0"/>
                    </a:p>
                  </a:txBody>
                  <a:tcPr marL="91425" marR="100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600" u="none" strike="noStrike" cap="none"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51560">
                <a:tc>
                  <a:txBody>
                    <a:bodyPr/>
                    <a:lstStyle/>
                    <a:p>
                      <a:pPr marL="0" marR="0" lvl="0" indent="0" algn="l" rtl="0">
                        <a:lnSpc>
                          <a:spcPct val="100000"/>
                        </a:lnSpc>
                        <a:spcBef>
                          <a:spcPts val="0"/>
                        </a:spcBef>
                        <a:spcAft>
                          <a:spcPts val="0"/>
                        </a:spcAft>
                        <a:buClr>
                          <a:srgbClr val="000000"/>
                        </a:buClr>
                        <a:buSzPts val="1800"/>
                        <a:buFont typeface="Arial"/>
                        <a:buNone/>
                      </a:pPr>
                      <a:endParaRPr sz="1700" b="1" u="none" strike="noStrike" cap="none"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600" u="none" strike="noStrike" cap="none"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74075">
                <a:tc>
                  <a:txBody>
                    <a:bodyPr/>
                    <a:lstStyle/>
                    <a:p>
                      <a:pPr marL="0" marR="0" lvl="0" indent="0" algn="l" rtl="0">
                        <a:lnSpc>
                          <a:spcPct val="100000"/>
                        </a:lnSpc>
                        <a:spcBef>
                          <a:spcPts val="0"/>
                        </a:spcBef>
                        <a:spcAft>
                          <a:spcPts val="0"/>
                        </a:spcAft>
                        <a:buClr>
                          <a:srgbClr val="000000"/>
                        </a:buClr>
                        <a:buSzPts val="1800"/>
                        <a:buFont typeface="Arial"/>
                        <a:buNone/>
                      </a:pPr>
                      <a:endParaRPr sz="1800" b="1" u="none" strike="noStrike" cap="none" dirty="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600" u="none" strike="noStrike" cap="none"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344" name="Google Shape;1344;p8"/>
          <p:cNvGraphicFramePr/>
          <p:nvPr>
            <p:extLst>
              <p:ext uri="{D42A27DB-BD31-4B8C-83A1-F6EECF244321}">
                <p14:modId xmlns:p14="http://schemas.microsoft.com/office/powerpoint/2010/main" val="1401332624"/>
              </p:ext>
            </p:extLst>
          </p:nvPr>
        </p:nvGraphicFramePr>
        <p:xfrm>
          <a:off x="4857400" y="1200026"/>
          <a:ext cx="4248100" cy="3034957"/>
        </p:xfrm>
        <a:graphic>
          <a:graphicData uri="http://schemas.openxmlformats.org/drawingml/2006/table">
            <a:tbl>
              <a:tblPr>
                <a:noFill/>
                <a:tableStyleId>{FD4EEDEC-32A1-4DD8-9620-9A757A153084}</a:tableStyleId>
              </a:tblPr>
              <a:tblGrid>
                <a:gridCol w="2124050">
                  <a:extLst>
                    <a:ext uri="{9D8B030D-6E8A-4147-A177-3AD203B41FA5}">
                      <a16:colId xmlns:a16="http://schemas.microsoft.com/office/drawing/2014/main" val="20000"/>
                    </a:ext>
                  </a:extLst>
                </a:gridCol>
                <a:gridCol w="2124050">
                  <a:extLst>
                    <a:ext uri="{9D8B030D-6E8A-4147-A177-3AD203B41FA5}">
                      <a16:colId xmlns:a16="http://schemas.microsoft.com/office/drawing/2014/main" val="20001"/>
                    </a:ext>
                  </a:extLst>
                </a:gridCol>
              </a:tblGrid>
              <a:tr h="828056">
                <a:tc>
                  <a:txBody>
                    <a:bodyPr/>
                    <a:lstStyle/>
                    <a:p>
                      <a:pPr marL="0" lvl="0" indent="0" algn="ctr" rtl="0">
                        <a:spcBef>
                          <a:spcPts val="0"/>
                        </a:spcBef>
                        <a:spcAft>
                          <a:spcPts val="0"/>
                        </a:spcAft>
                        <a:buNone/>
                      </a:pPr>
                      <a:r>
                        <a:rPr lang="en" sz="2000" b="1"/>
                        <a:t>Italian Competitors </a:t>
                      </a:r>
                      <a:endParaRPr sz="2000" b="1"/>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t>Similarities</a:t>
                      </a:r>
                      <a:endParaRPr sz="2000" b="1"/>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1146552">
                <a:tc>
                  <a:txBody>
                    <a:bodyPr/>
                    <a:lstStyle/>
                    <a:p>
                      <a:pPr marL="0" lvl="0" indent="0" algn="l" rtl="0">
                        <a:spcBef>
                          <a:spcPts val="0"/>
                        </a:spcBef>
                        <a:spcAft>
                          <a:spcPts val="0"/>
                        </a:spcAft>
                        <a:buNone/>
                      </a:pPr>
                      <a:endParaRPr sz="1800" b="1" dirty="0"/>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500" dirty="0"/>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1060349">
                <a:tc>
                  <a:txBody>
                    <a:bodyPr/>
                    <a:lstStyle/>
                    <a:p>
                      <a:pPr marL="0" lvl="0" indent="0" algn="l" rtl="0">
                        <a:spcBef>
                          <a:spcPts val="0"/>
                        </a:spcBef>
                        <a:spcAft>
                          <a:spcPts val="0"/>
                        </a:spcAft>
                        <a:buNone/>
                      </a:pPr>
                      <a:endParaRPr sz="1800" b="1" dirty="0"/>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sz="1600" dirty="0"/>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47" name="Google Shape;1347;p8"/>
          <p:cNvSpPr txBox="1">
            <a:spLocks noGrp="1"/>
          </p:cNvSpPr>
          <p:nvPr>
            <p:ph type="sldNum" idx="12"/>
          </p:nvPr>
        </p:nvSpPr>
        <p:spPr>
          <a:xfrm>
            <a:off x="8556809" y="4713076"/>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8</a:t>
            </a:fld>
            <a:endParaRPr/>
          </a:p>
        </p:txBody>
      </p:sp>
      <p:pic>
        <p:nvPicPr>
          <p:cNvPr id="1339" name="Google Shape;1339;p8"/>
          <p:cNvPicPr preferRelativeResize="0"/>
          <p:nvPr/>
        </p:nvPicPr>
        <p:blipFill rotWithShape="1">
          <a:blip r:embed="rId4">
            <a:alphaModFix/>
          </a:blip>
          <a:srcRect/>
          <a:stretch/>
        </p:blipFill>
        <p:spPr>
          <a:xfrm>
            <a:off x="1867276" y="2299688"/>
            <a:ext cx="502225" cy="502200"/>
          </a:xfrm>
          <a:prstGeom prst="rect">
            <a:avLst/>
          </a:prstGeom>
          <a:noFill/>
          <a:ln>
            <a:noFill/>
          </a:ln>
        </p:spPr>
      </p:pic>
      <p:pic>
        <p:nvPicPr>
          <p:cNvPr id="1340" name="Google Shape;1340;p8"/>
          <p:cNvPicPr preferRelativeResize="0"/>
          <p:nvPr/>
        </p:nvPicPr>
        <p:blipFill rotWithShape="1">
          <a:blip r:embed="rId5">
            <a:alphaModFix/>
          </a:blip>
          <a:srcRect/>
          <a:stretch/>
        </p:blipFill>
        <p:spPr>
          <a:xfrm>
            <a:off x="1867275" y="3376350"/>
            <a:ext cx="502225" cy="502251"/>
          </a:xfrm>
          <a:prstGeom prst="rect">
            <a:avLst/>
          </a:prstGeom>
          <a:noFill/>
          <a:ln>
            <a:noFill/>
          </a:ln>
        </p:spPr>
      </p:pic>
      <p:pic>
        <p:nvPicPr>
          <p:cNvPr id="1345" name="Google Shape;1345;p8"/>
          <p:cNvPicPr preferRelativeResize="0"/>
          <p:nvPr/>
        </p:nvPicPr>
        <p:blipFill>
          <a:blip r:embed="rId6">
            <a:alphaModFix/>
          </a:blip>
          <a:stretch>
            <a:fillRect/>
          </a:stretch>
        </p:blipFill>
        <p:spPr>
          <a:xfrm>
            <a:off x="6301475" y="2387212"/>
            <a:ext cx="512875" cy="512875"/>
          </a:xfrm>
          <a:prstGeom prst="rect">
            <a:avLst/>
          </a:prstGeom>
          <a:noFill/>
          <a:ln>
            <a:noFill/>
          </a:ln>
        </p:spPr>
      </p:pic>
      <p:pic>
        <p:nvPicPr>
          <p:cNvPr id="1346" name="Google Shape;1346;p8"/>
          <p:cNvPicPr preferRelativeResize="0"/>
          <p:nvPr/>
        </p:nvPicPr>
        <p:blipFill>
          <a:blip r:embed="rId7">
            <a:alphaModFix/>
          </a:blip>
          <a:stretch>
            <a:fillRect/>
          </a:stretch>
        </p:blipFill>
        <p:spPr>
          <a:xfrm>
            <a:off x="6301475" y="3387816"/>
            <a:ext cx="512876" cy="512842"/>
          </a:xfrm>
          <a:prstGeom prst="rect">
            <a:avLst/>
          </a:prstGeom>
          <a:noFill/>
          <a:ln>
            <a:noFill/>
          </a:ln>
        </p:spPr>
      </p:pic>
      <p:sp>
        <p:nvSpPr>
          <p:cNvPr id="13" name="TextBox 12">
            <a:extLst>
              <a:ext uri="{FF2B5EF4-FFF2-40B4-BE49-F238E27FC236}">
                <a16:creationId xmlns:a16="http://schemas.microsoft.com/office/drawing/2014/main" id="{BE297F09-9ACC-C191-4E40-67861C8FB261}"/>
              </a:ext>
            </a:extLst>
          </p:cNvPr>
          <p:cNvSpPr txBox="1"/>
          <p:nvPr/>
        </p:nvSpPr>
        <p:spPr>
          <a:xfrm>
            <a:off x="129850" y="2387212"/>
            <a:ext cx="1699665" cy="369332"/>
          </a:xfrm>
          <a:prstGeom prst="rect">
            <a:avLst/>
          </a:prstGeom>
          <a:noFill/>
        </p:spPr>
        <p:txBody>
          <a:bodyPr wrap="square" rtlCol="0">
            <a:spAutoFit/>
          </a:bodyPr>
          <a:lstStyle/>
          <a:p>
            <a:pPr lvl="0">
              <a:buSzPts val="1800"/>
            </a:pPr>
            <a:r>
              <a:rPr lang="en-US" sz="1800" b="1" dirty="0" err="1"/>
              <a:t>Eversightlabs</a:t>
            </a:r>
            <a:endParaRPr lang="en-US" sz="1800" b="1" dirty="0"/>
          </a:p>
        </p:txBody>
      </p:sp>
      <p:sp>
        <p:nvSpPr>
          <p:cNvPr id="15" name="TextBox 14">
            <a:extLst>
              <a:ext uri="{FF2B5EF4-FFF2-40B4-BE49-F238E27FC236}">
                <a16:creationId xmlns:a16="http://schemas.microsoft.com/office/drawing/2014/main" id="{88FA9708-913F-0BBC-EAC7-F6AE3CBF8625}"/>
              </a:ext>
            </a:extLst>
          </p:cNvPr>
          <p:cNvSpPr txBox="1"/>
          <p:nvPr/>
        </p:nvSpPr>
        <p:spPr>
          <a:xfrm>
            <a:off x="136052" y="3138194"/>
            <a:ext cx="1699665" cy="923330"/>
          </a:xfrm>
          <a:prstGeom prst="rect">
            <a:avLst/>
          </a:prstGeom>
          <a:noFill/>
        </p:spPr>
        <p:txBody>
          <a:bodyPr wrap="square" rtlCol="0">
            <a:spAutoFit/>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t>Symphony Retail </a:t>
            </a:r>
          </a:p>
          <a:p>
            <a:pPr marL="0" marR="0" lvl="0" indent="0" algn="l" rtl="0">
              <a:lnSpc>
                <a:spcPct val="100000"/>
              </a:lnSpc>
              <a:spcBef>
                <a:spcPts val="0"/>
              </a:spcBef>
              <a:spcAft>
                <a:spcPts val="0"/>
              </a:spcAft>
              <a:buClr>
                <a:srgbClr val="000000"/>
              </a:buClr>
              <a:buSzPts val="1800"/>
              <a:buFont typeface="Arial"/>
              <a:buNone/>
            </a:pPr>
            <a:r>
              <a:rPr lang="en" sz="1800" b="1" dirty="0"/>
              <a:t>AI</a:t>
            </a:r>
            <a:endParaRPr lang="en-US" sz="1800" b="1" u="none" strike="noStrike" cap="none" dirty="0"/>
          </a:p>
        </p:txBody>
      </p:sp>
      <p:sp>
        <p:nvSpPr>
          <p:cNvPr id="16" name="TextBox 15">
            <a:extLst>
              <a:ext uri="{FF2B5EF4-FFF2-40B4-BE49-F238E27FC236}">
                <a16:creationId xmlns:a16="http://schemas.microsoft.com/office/drawing/2014/main" id="{0AEE7190-6921-9C1A-0B48-AD7D9058EBE9}"/>
              </a:ext>
            </a:extLst>
          </p:cNvPr>
          <p:cNvSpPr txBox="1"/>
          <p:nvPr/>
        </p:nvSpPr>
        <p:spPr>
          <a:xfrm>
            <a:off x="167610" y="4286537"/>
            <a:ext cx="1699665" cy="646331"/>
          </a:xfrm>
          <a:prstGeom prst="rect">
            <a:avLst/>
          </a:prstGeom>
          <a:noFill/>
        </p:spPr>
        <p:txBody>
          <a:bodyPr wrap="square" rtlCol="0">
            <a:spAutoFit/>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t>Focal Systems</a:t>
            </a:r>
          </a:p>
        </p:txBody>
      </p:sp>
      <p:sp>
        <p:nvSpPr>
          <p:cNvPr id="17" name="TextBox 16">
            <a:extLst>
              <a:ext uri="{FF2B5EF4-FFF2-40B4-BE49-F238E27FC236}">
                <a16:creationId xmlns:a16="http://schemas.microsoft.com/office/drawing/2014/main" id="{3D88535E-D355-DDB7-72EC-0A2EBA7E8E50}"/>
              </a:ext>
            </a:extLst>
          </p:cNvPr>
          <p:cNvSpPr txBox="1"/>
          <p:nvPr/>
        </p:nvSpPr>
        <p:spPr>
          <a:xfrm>
            <a:off x="2423755" y="2381511"/>
            <a:ext cx="2390842" cy="338554"/>
          </a:xfrm>
          <a:prstGeom prst="rect">
            <a:avLst/>
          </a:prstGeom>
          <a:noFill/>
        </p:spPr>
        <p:txBody>
          <a:bodyPr wrap="square" rtlCol="0">
            <a:spAutoFit/>
          </a:bodyPr>
          <a:lstStyle/>
          <a:p>
            <a:pPr>
              <a:buSzPts val="1800"/>
            </a:pPr>
            <a:r>
              <a:rPr lang="en-US" sz="1600" u="none" strike="noStrike" cap="none" dirty="0"/>
              <a:t>Cloud holds information</a:t>
            </a:r>
          </a:p>
        </p:txBody>
      </p:sp>
      <p:sp>
        <p:nvSpPr>
          <p:cNvPr id="18" name="TextBox 17">
            <a:extLst>
              <a:ext uri="{FF2B5EF4-FFF2-40B4-BE49-F238E27FC236}">
                <a16:creationId xmlns:a16="http://schemas.microsoft.com/office/drawing/2014/main" id="{D03B81CA-9F0F-A09A-90F3-F08BAD1EB757}"/>
              </a:ext>
            </a:extLst>
          </p:cNvPr>
          <p:cNvSpPr txBox="1"/>
          <p:nvPr/>
        </p:nvSpPr>
        <p:spPr>
          <a:xfrm>
            <a:off x="2917658" y="3258246"/>
            <a:ext cx="1635430" cy="584775"/>
          </a:xfrm>
          <a:prstGeom prst="rect">
            <a:avLst/>
          </a:prstGeom>
          <a:noFill/>
        </p:spPr>
        <p:txBody>
          <a:bodyPr wrap="square" rtlCol="0">
            <a:spAutoFit/>
          </a:bodyPr>
          <a:lstStyle/>
          <a:p>
            <a:pPr>
              <a:buSzPts val="1800"/>
            </a:pPr>
            <a:r>
              <a:rPr lang="en-US" sz="1600" u="none" strike="noStrike" cap="none" dirty="0"/>
              <a:t>Use Artificial Intelligence</a:t>
            </a:r>
          </a:p>
        </p:txBody>
      </p:sp>
      <p:sp>
        <p:nvSpPr>
          <p:cNvPr id="19" name="TextBox 18">
            <a:extLst>
              <a:ext uri="{FF2B5EF4-FFF2-40B4-BE49-F238E27FC236}">
                <a16:creationId xmlns:a16="http://schemas.microsoft.com/office/drawing/2014/main" id="{5E70734B-DDA2-5BFC-4661-F7AF0329FA5C}"/>
              </a:ext>
            </a:extLst>
          </p:cNvPr>
          <p:cNvSpPr txBox="1"/>
          <p:nvPr/>
        </p:nvSpPr>
        <p:spPr>
          <a:xfrm>
            <a:off x="2549212" y="4324176"/>
            <a:ext cx="2139927" cy="830997"/>
          </a:xfrm>
          <a:prstGeom prst="rect">
            <a:avLst/>
          </a:prstGeom>
          <a:noFill/>
        </p:spPr>
        <p:txBody>
          <a:bodyPr wrap="square" rtlCol="0">
            <a:spAutoFit/>
          </a:bodyPr>
          <a:lstStyle/>
          <a:p>
            <a:pPr>
              <a:buSzPts val="1800"/>
            </a:pPr>
            <a:r>
              <a:rPr lang="en-US" sz="1600" u="none" strike="noStrike" cap="none" dirty="0"/>
              <a:t>Solution to enhance consumer experience</a:t>
            </a:r>
          </a:p>
          <a:p>
            <a:pPr>
              <a:buSzPts val="1800"/>
            </a:pPr>
            <a:endParaRPr lang="en-US" sz="1600" u="none" strike="noStrike" cap="none" dirty="0"/>
          </a:p>
        </p:txBody>
      </p:sp>
      <p:pic>
        <p:nvPicPr>
          <p:cNvPr id="38" name="Google Shape;1342;p8">
            <a:extLst>
              <a:ext uri="{FF2B5EF4-FFF2-40B4-BE49-F238E27FC236}">
                <a16:creationId xmlns:a16="http://schemas.microsoft.com/office/drawing/2014/main" id="{D720F424-9893-101E-EBD3-87A0C7A44E1A}"/>
              </a:ext>
            </a:extLst>
          </p:cNvPr>
          <p:cNvPicPr preferRelativeResize="0"/>
          <p:nvPr/>
        </p:nvPicPr>
        <p:blipFill rotWithShape="1">
          <a:blip r:embed="rId3">
            <a:alphaModFix/>
          </a:blip>
          <a:srcRect/>
          <a:stretch/>
        </p:blipFill>
        <p:spPr>
          <a:xfrm>
            <a:off x="1735937" y="4287529"/>
            <a:ext cx="512875" cy="524956"/>
          </a:xfrm>
          <a:prstGeom prst="rect">
            <a:avLst/>
          </a:prstGeom>
          <a:noFill/>
          <a:ln>
            <a:noFill/>
          </a:ln>
        </p:spPr>
      </p:pic>
      <p:sp>
        <p:nvSpPr>
          <p:cNvPr id="40" name="TextBox 39">
            <a:extLst>
              <a:ext uri="{FF2B5EF4-FFF2-40B4-BE49-F238E27FC236}">
                <a16:creationId xmlns:a16="http://schemas.microsoft.com/office/drawing/2014/main" id="{9EB4580C-FC26-91BE-1EE8-EDC8F428CF1E}"/>
              </a:ext>
            </a:extLst>
          </p:cNvPr>
          <p:cNvSpPr txBox="1"/>
          <p:nvPr/>
        </p:nvSpPr>
        <p:spPr>
          <a:xfrm>
            <a:off x="4967157" y="2482395"/>
            <a:ext cx="1291515" cy="646331"/>
          </a:xfrm>
          <a:prstGeom prst="rect">
            <a:avLst/>
          </a:prstGeom>
          <a:noFill/>
        </p:spPr>
        <p:txBody>
          <a:bodyPr wrap="square" rtlCol="0">
            <a:spAutoFit/>
          </a:bodyPr>
          <a:lstStyle/>
          <a:p>
            <a:pPr>
              <a:buSzPts val="1800"/>
            </a:pPr>
            <a:r>
              <a:rPr lang="en-US" sz="1800" b="1" dirty="0" err="1"/>
              <a:t>Dialogica</a:t>
            </a:r>
            <a:endParaRPr lang="en-US" sz="1800" b="1" dirty="0"/>
          </a:p>
          <a:p>
            <a:pPr lvl="0">
              <a:buSzPts val="1800"/>
            </a:pPr>
            <a:endParaRPr lang="en-US" sz="1800" b="1" dirty="0"/>
          </a:p>
        </p:txBody>
      </p:sp>
      <p:sp>
        <p:nvSpPr>
          <p:cNvPr id="41" name="TextBox 40">
            <a:extLst>
              <a:ext uri="{FF2B5EF4-FFF2-40B4-BE49-F238E27FC236}">
                <a16:creationId xmlns:a16="http://schemas.microsoft.com/office/drawing/2014/main" id="{9AC142C9-8DC3-8CA1-B38B-3B1AE0E811C3}"/>
              </a:ext>
            </a:extLst>
          </p:cNvPr>
          <p:cNvSpPr txBox="1"/>
          <p:nvPr/>
        </p:nvSpPr>
        <p:spPr>
          <a:xfrm>
            <a:off x="4915732" y="3496339"/>
            <a:ext cx="1246850" cy="646331"/>
          </a:xfrm>
          <a:prstGeom prst="rect">
            <a:avLst/>
          </a:prstGeom>
          <a:noFill/>
        </p:spPr>
        <p:txBody>
          <a:bodyPr wrap="square" rtlCol="0">
            <a:spAutoFit/>
          </a:bodyPr>
          <a:lstStyle/>
          <a:p>
            <a:pPr>
              <a:buSzPts val="1800"/>
            </a:pPr>
            <a:r>
              <a:rPr lang="en-US" sz="1800" b="1" dirty="0" err="1"/>
              <a:t>BeMyEye</a:t>
            </a:r>
            <a:endParaRPr lang="en-US" sz="1800" b="1" dirty="0"/>
          </a:p>
          <a:p>
            <a:pPr lvl="0">
              <a:buSzPts val="1800"/>
            </a:pPr>
            <a:endParaRPr lang="en-US" sz="1800" b="1" dirty="0"/>
          </a:p>
        </p:txBody>
      </p:sp>
      <p:sp>
        <p:nvSpPr>
          <p:cNvPr id="42" name="TextBox 41">
            <a:extLst>
              <a:ext uri="{FF2B5EF4-FFF2-40B4-BE49-F238E27FC236}">
                <a16:creationId xmlns:a16="http://schemas.microsoft.com/office/drawing/2014/main" id="{49A5CD04-98A3-EB2B-6BE4-4D17CEF62D58}"/>
              </a:ext>
            </a:extLst>
          </p:cNvPr>
          <p:cNvSpPr txBox="1"/>
          <p:nvPr/>
        </p:nvSpPr>
        <p:spPr>
          <a:xfrm>
            <a:off x="6911183" y="2055784"/>
            <a:ext cx="2232817" cy="1323439"/>
          </a:xfrm>
          <a:prstGeom prst="rect">
            <a:avLst/>
          </a:prstGeom>
          <a:noFill/>
        </p:spPr>
        <p:txBody>
          <a:bodyPr wrap="square" rtlCol="0">
            <a:spAutoFit/>
          </a:bodyPr>
          <a:lstStyle/>
          <a:p>
            <a:pPr algn="ctr">
              <a:buSzPts val="1800"/>
            </a:pPr>
            <a:r>
              <a:rPr lang="en-US" sz="1600" dirty="0"/>
              <a:t>Video Analytics &amp; their own analytics measure consumer behavior</a:t>
            </a:r>
          </a:p>
          <a:p>
            <a:pPr algn="ctr">
              <a:buSzPts val="1800"/>
            </a:pPr>
            <a:endParaRPr lang="en-US" sz="1600" u="none" strike="noStrike" cap="none" dirty="0"/>
          </a:p>
        </p:txBody>
      </p:sp>
      <p:sp>
        <p:nvSpPr>
          <p:cNvPr id="43" name="TextBox 42">
            <a:extLst>
              <a:ext uri="{FF2B5EF4-FFF2-40B4-BE49-F238E27FC236}">
                <a16:creationId xmlns:a16="http://schemas.microsoft.com/office/drawing/2014/main" id="{D07B2E93-620E-B41E-0F31-2013038F2A31}"/>
              </a:ext>
            </a:extLst>
          </p:cNvPr>
          <p:cNvSpPr txBox="1"/>
          <p:nvPr/>
        </p:nvSpPr>
        <p:spPr>
          <a:xfrm>
            <a:off x="6953247" y="3391604"/>
            <a:ext cx="2232817" cy="830997"/>
          </a:xfrm>
          <a:prstGeom prst="rect">
            <a:avLst/>
          </a:prstGeom>
          <a:noFill/>
        </p:spPr>
        <p:txBody>
          <a:bodyPr wrap="square" rtlCol="0">
            <a:spAutoFit/>
          </a:bodyPr>
          <a:lstStyle/>
          <a:p>
            <a:pPr marL="0" lvl="0" indent="0" algn="ctr" rtl="0">
              <a:spcBef>
                <a:spcPts val="0"/>
              </a:spcBef>
              <a:spcAft>
                <a:spcPts val="0"/>
              </a:spcAft>
              <a:buNone/>
            </a:pPr>
            <a:r>
              <a:rPr lang="en-US" sz="1600" dirty="0"/>
              <a:t>Real time image recognition</a:t>
            </a:r>
          </a:p>
          <a:p>
            <a:pPr algn="ctr">
              <a:buSzPts val="1800"/>
            </a:pPr>
            <a:endParaRPr lang="en-US" sz="1600" u="none" strike="noStrike" cap="non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339"/>
                                        </p:tgtEl>
                                        <p:attrNameLst>
                                          <p:attrName>style.visibility</p:attrName>
                                        </p:attrNameLst>
                                      </p:cBhvr>
                                      <p:to>
                                        <p:strVal val="visible"/>
                                      </p:to>
                                    </p:set>
                                    <p:animEffect transition="in" filter="fade">
                                      <p:cBhvr>
                                        <p:cTn id="10" dur="500"/>
                                        <p:tgtEl>
                                          <p:spTgt spid="13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40"/>
                                        </p:tgtEl>
                                        <p:attrNameLst>
                                          <p:attrName>style.visibility</p:attrName>
                                        </p:attrNameLst>
                                      </p:cBhvr>
                                      <p:to>
                                        <p:strVal val="visible"/>
                                      </p:to>
                                    </p:set>
                                    <p:animEffect transition="in" filter="fade">
                                      <p:cBhvr>
                                        <p:cTn id="23" dur="500"/>
                                        <p:tgtEl>
                                          <p:spTgt spid="13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1345"/>
                                        </p:tgtEl>
                                        <p:attrNameLst>
                                          <p:attrName>style.visibility</p:attrName>
                                        </p:attrNameLst>
                                      </p:cBhvr>
                                      <p:to>
                                        <p:strVal val="visible"/>
                                      </p:to>
                                    </p:set>
                                    <p:animEffect transition="in" filter="fade">
                                      <p:cBhvr>
                                        <p:cTn id="49" dur="500"/>
                                        <p:tgtEl>
                                          <p:spTgt spid="134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nodeType="withEffect">
                                  <p:stCondLst>
                                    <p:cond delay="0"/>
                                  </p:stCondLst>
                                  <p:childTnLst>
                                    <p:set>
                                      <p:cBhvr>
                                        <p:cTn id="61" dur="1" fill="hold">
                                          <p:stCondLst>
                                            <p:cond delay="0"/>
                                          </p:stCondLst>
                                        </p:cTn>
                                        <p:tgtEl>
                                          <p:spTgt spid="1346"/>
                                        </p:tgtEl>
                                        <p:attrNameLst>
                                          <p:attrName>style.visibility</p:attrName>
                                        </p:attrNameLst>
                                      </p:cBhvr>
                                      <p:to>
                                        <p:strVal val="visible"/>
                                      </p:to>
                                    </p:set>
                                    <p:animEffect transition="in" filter="fade">
                                      <p:cBhvr>
                                        <p:cTn id="62" dur="500"/>
                                        <p:tgtEl>
                                          <p:spTgt spid="134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P spid="19" grpId="0"/>
      <p:bldP spid="40" grpId="0"/>
      <p:bldP spid="41" grpId="0"/>
      <p:bldP spid="42"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5"/>
          <p:cNvSpPr txBox="1">
            <a:spLocks noGrp="1"/>
          </p:cNvSpPr>
          <p:nvPr>
            <p:ph type="title"/>
          </p:nvPr>
        </p:nvSpPr>
        <p:spPr>
          <a:xfrm>
            <a:off x="104175" y="342225"/>
            <a:ext cx="5294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Company Analysis</a:t>
            </a:r>
            <a:endParaRPr/>
          </a:p>
        </p:txBody>
      </p:sp>
      <p:grpSp>
        <p:nvGrpSpPr>
          <p:cNvPr id="1354" name="Google Shape;1354;p5"/>
          <p:cNvGrpSpPr/>
          <p:nvPr/>
        </p:nvGrpSpPr>
        <p:grpSpPr>
          <a:xfrm>
            <a:off x="104174" y="1325631"/>
            <a:ext cx="3077285" cy="2195940"/>
            <a:chOff x="4188368" y="1292340"/>
            <a:chExt cx="3636164" cy="2769504"/>
          </a:xfrm>
        </p:grpSpPr>
        <p:grpSp>
          <p:nvGrpSpPr>
            <p:cNvPr id="1355" name="Google Shape;1355;p5"/>
            <p:cNvGrpSpPr/>
            <p:nvPr/>
          </p:nvGrpSpPr>
          <p:grpSpPr>
            <a:xfrm>
              <a:off x="4188368" y="1292340"/>
              <a:ext cx="3636164" cy="2769504"/>
              <a:chOff x="-1490079" y="4876608"/>
              <a:chExt cx="3339300" cy="2543396"/>
            </a:xfrm>
          </p:grpSpPr>
          <p:sp>
            <p:nvSpPr>
              <p:cNvPr id="1356" name="Google Shape;1356;p5"/>
              <p:cNvSpPr/>
              <p:nvPr/>
            </p:nvSpPr>
            <p:spPr>
              <a:xfrm>
                <a:off x="-391979" y="6989305"/>
                <a:ext cx="1140403" cy="43069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
              <p:cNvSpPr/>
              <p:nvPr/>
            </p:nvSpPr>
            <p:spPr>
              <a:xfrm>
                <a:off x="-1467374" y="4899623"/>
                <a:ext cx="3293948" cy="2066649"/>
              </a:xfrm>
              <a:prstGeom prst="roundRect">
                <a:avLst>
                  <a:gd name="adj" fmla="val 3282"/>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5"/>
              <p:cNvSpPr/>
              <p:nvPr/>
            </p:nvSpPr>
            <p:spPr>
              <a:xfrm>
                <a:off x="-1375363" y="4983289"/>
                <a:ext cx="3112725" cy="1898074"/>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5"/>
              <p:cNvSpPr/>
              <p:nvPr/>
            </p:nvSpPr>
            <p:spPr>
              <a:xfrm>
                <a:off x="-1490079" y="4876608"/>
                <a:ext cx="3339300" cy="2112600"/>
              </a:xfrm>
              <a:prstGeom prst="roundRect">
                <a:avLst>
                  <a:gd name="adj" fmla="val 385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60" name="Google Shape;1360;p5"/>
              <p:cNvCxnSpPr/>
              <p:nvPr/>
            </p:nvCxnSpPr>
            <p:spPr>
              <a:xfrm>
                <a:off x="-379655" y="7379225"/>
                <a:ext cx="1123877" cy="0"/>
              </a:xfrm>
              <a:prstGeom prst="straightConnector1">
                <a:avLst/>
              </a:prstGeom>
              <a:noFill/>
              <a:ln w="19050" cap="flat" cmpd="sng">
                <a:solidFill>
                  <a:schemeClr val="dk1"/>
                </a:solidFill>
                <a:prstDash val="solid"/>
                <a:round/>
                <a:headEnd type="none" w="sm" len="sm"/>
                <a:tailEnd type="none" w="sm" len="sm"/>
              </a:ln>
            </p:spPr>
          </p:cxnSp>
        </p:grpSp>
        <p:pic>
          <p:nvPicPr>
            <p:cNvPr id="1361" name="Google Shape;1361;p5"/>
            <p:cNvPicPr preferRelativeResize="0"/>
            <p:nvPr/>
          </p:nvPicPr>
          <p:blipFill rotWithShape="1">
            <a:blip r:embed="rId3">
              <a:alphaModFix/>
            </a:blip>
            <a:srcRect/>
            <a:stretch/>
          </p:blipFill>
          <p:spPr>
            <a:xfrm>
              <a:off x="4337525" y="1413425"/>
              <a:ext cx="3337851" cy="2022976"/>
            </a:xfrm>
            <a:prstGeom prst="rect">
              <a:avLst/>
            </a:prstGeom>
            <a:noFill/>
            <a:ln>
              <a:noFill/>
            </a:ln>
          </p:spPr>
        </p:pic>
      </p:grpSp>
      <p:grpSp>
        <p:nvGrpSpPr>
          <p:cNvPr id="1362" name="Google Shape;1362;p5"/>
          <p:cNvGrpSpPr/>
          <p:nvPr/>
        </p:nvGrpSpPr>
        <p:grpSpPr>
          <a:xfrm>
            <a:off x="2404777" y="3411866"/>
            <a:ext cx="876833" cy="1659189"/>
            <a:chOff x="5804424" y="2959384"/>
            <a:chExt cx="927964" cy="1773017"/>
          </a:xfrm>
        </p:grpSpPr>
        <p:sp>
          <p:nvSpPr>
            <p:cNvPr id="1363" name="Google Shape;1363;p5"/>
            <p:cNvSpPr/>
            <p:nvPr/>
          </p:nvSpPr>
          <p:spPr>
            <a:xfrm>
              <a:off x="5804424" y="2959384"/>
              <a:ext cx="927964" cy="177301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64" name="Google Shape;1364;p5"/>
            <p:cNvPicPr preferRelativeResize="0"/>
            <p:nvPr/>
          </p:nvPicPr>
          <p:blipFill rotWithShape="1">
            <a:blip r:embed="rId4">
              <a:alphaModFix/>
            </a:blip>
            <a:srcRect/>
            <a:stretch/>
          </p:blipFill>
          <p:spPr>
            <a:xfrm>
              <a:off x="5856901" y="3114338"/>
              <a:ext cx="823003" cy="1463124"/>
            </a:xfrm>
            <a:prstGeom prst="rect">
              <a:avLst/>
            </a:prstGeom>
            <a:noFill/>
            <a:ln>
              <a:noFill/>
            </a:ln>
          </p:spPr>
        </p:pic>
      </p:grpSp>
      <p:sp>
        <p:nvSpPr>
          <p:cNvPr id="1365" name="Google Shape;1365;p5"/>
          <p:cNvSpPr txBox="1"/>
          <p:nvPr/>
        </p:nvSpPr>
        <p:spPr>
          <a:xfrm>
            <a:off x="4508647" y="2448907"/>
            <a:ext cx="4823700"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Open Sans"/>
                <a:ea typeface="Open Sans"/>
                <a:cs typeface="Open Sans"/>
                <a:sym typeface="Open Sans"/>
              </a:rPr>
              <a:t>Focusing on Shelf Management </a:t>
            </a: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p:txBody>
      </p:sp>
      <p:sp>
        <p:nvSpPr>
          <p:cNvPr id="1366" name="Google Shape;1366;p5"/>
          <p:cNvSpPr/>
          <p:nvPr/>
        </p:nvSpPr>
        <p:spPr>
          <a:xfrm>
            <a:off x="4360400" y="1811525"/>
            <a:ext cx="423203" cy="442856"/>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grpSp>
        <p:nvGrpSpPr>
          <p:cNvPr id="1367" name="Google Shape;1367;p5"/>
          <p:cNvGrpSpPr/>
          <p:nvPr/>
        </p:nvGrpSpPr>
        <p:grpSpPr>
          <a:xfrm>
            <a:off x="4360403" y="2611693"/>
            <a:ext cx="423206" cy="442854"/>
            <a:chOff x="2691555" y="2884503"/>
            <a:chExt cx="215044" cy="348924"/>
          </a:xfrm>
        </p:grpSpPr>
        <p:sp>
          <p:nvSpPr>
            <p:cNvPr id="1368" name="Google Shape;1368;p5"/>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5"/>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5"/>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1" name="Google Shape;1371;p5"/>
          <p:cNvGrpSpPr/>
          <p:nvPr/>
        </p:nvGrpSpPr>
        <p:grpSpPr>
          <a:xfrm>
            <a:off x="4360403" y="3411872"/>
            <a:ext cx="423205" cy="442842"/>
            <a:chOff x="5523275" y="3601800"/>
            <a:chExt cx="290125" cy="364000"/>
          </a:xfrm>
        </p:grpSpPr>
        <p:sp>
          <p:nvSpPr>
            <p:cNvPr id="1372" name="Google Shape;1372;p5"/>
            <p:cNvSpPr/>
            <p:nvPr/>
          </p:nvSpPr>
          <p:spPr>
            <a:xfrm>
              <a:off x="5670650" y="3951525"/>
              <a:ext cx="16225" cy="14275"/>
            </a:xfrm>
            <a:custGeom>
              <a:avLst/>
              <a:gdLst/>
              <a:ahLst/>
              <a:cxnLst/>
              <a:rect l="l" t="t" r="r" b="b"/>
              <a:pathLst>
                <a:path w="649" h="571" extrusionOk="0">
                  <a:moveTo>
                    <a:pt x="308" y="1"/>
                  </a:moveTo>
                  <a:cubicBezTo>
                    <a:pt x="288" y="1"/>
                    <a:pt x="268" y="3"/>
                    <a:pt x="247" y="7"/>
                  </a:cubicBezTo>
                  <a:cubicBezTo>
                    <a:pt x="93" y="69"/>
                    <a:pt x="0" y="223"/>
                    <a:pt x="62" y="377"/>
                  </a:cubicBezTo>
                  <a:cubicBezTo>
                    <a:pt x="88" y="506"/>
                    <a:pt x="199" y="570"/>
                    <a:pt x="325" y="570"/>
                  </a:cubicBezTo>
                  <a:cubicBezTo>
                    <a:pt x="350" y="570"/>
                    <a:pt x="376" y="568"/>
                    <a:pt x="402" y="562"/>
                  </a:cubicBezTo>
                  <a:cubicBezTo>
                    <a:pt x="556" y="501"/>
                    <a:pt x="649" y="346"/>
                    <a:pt x="587" y="192"/>
                  </a:cubicBezTo>
                  <a:cubicBezTo>
                    <a:pt x="560" y="85"/>
                    <a:pt x="440" y="1"/>
                    <a:pt x="30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5"/>
            <p:cNvSpPr/>
            <p:nvPr/>
          </p:nvSpPr>
          <p:spPr>
            <a:xfrm>
              <a:off x="5523275" y="3601800"/>
              <a:ext cx="290125" cy="360100"/>
            </a:xfrm>
            <a:custGeom>
              <a:avLst/>
              <a:gdLst/>
              <a:ahLst/>
              <a:cxnLst/>
              <a:rect l="l" t="t" r="r" b="b"/>
              <a:pathLst>
                <a:path w="11605" h="14404" extrusionOk="0">
                  <a:moveTo>
                    <a:pt x="7685" y="787"/>
                  </a:moveTo>
                  <a:lnTo>
                    <a:pt x="7685" y="3102"/>
                  </a:lnTo>
                  <a:lnTo>
                    <a:pt x="6266" y="4521"/>
                  </a:lnTo>
                  <a:lnTo>
                    <a:pt x="4815" y="3102"/>
                  </a:lnTo>
                  <a:lnTo>
                    <a:pt x="4815" y="787"/>
                  </a:lnTo>
                  <a:lnTo>
                    <a:pt x="5988" y="1343"/>
                  </a:lnTo>
                  <a:lnTo>
                    <a:pt x="5988" y="2022"/>
                  </a:lnTo>
                  <a:cubicBezTo>
                    <a:pt x="5957" y="2238"/>
                    <a:pt x="6104" y="2346"/>
                    <a:pt x="6254" y="2346"/>
                  </a:cubicBezTo>
                  <a:cubicBezTo>
                    <a:pt x="6405" y="2346"/>
                    <a:pt x="6559" y="2238"/>
                    <a:pt x="6544" y="2022"/>
                  </a:cubicBezTo>
                  <a:lnTo>
                    <a:pt x="6544" y="1343"/>
                  </a:lnTo>
                  <a:lnTo>
                    <a:pt x="7685" y="787"/>
                  </a:lnTo>
                  <a:close/>
                  <a:moveTo>
                    <a:pt x="5957" y="7793"/>
                  </a:moveTo>
                  <a:lnTo>
                    <a:pt x="5957" y="9182"/>
                  </a:lnTo>
                  <a:cubicBezTo>
                    <a:pt x="5957" y="9336"/>
                    <a:pt x="6081" y="9459"/>
                    <a:pt x="6235" y="9459"/>
                  </a:cubicBezTo>
                  <a:cubicBezTo>
                    <a:pt x="6389" y="9459"/>
                    <a:pt x="6513" y="9336"/>
                    <a:pt x="6513" y="9182"/>
                  </a:cubicBezTo>
                  <a:lnTo>
                    <a:pt x="6513" y="7793"/>
                  </a:lnTo>
                  <a:lnTo>
                    <a:pt x="6513" y="7793"/>
                  </a:lnTo>
                  <a:cubicBezTo>
                    <a:pt x="8210" y="8132"/>
                    <a:pt x="7932" y="10601"/>
                    <a:pt x="6235" y="10601"/>
                  </a:cubicBezTo>
                  <a:cubicBezTo>
                    <a:pt x="4538" y="10601"/>
                    <a:pt x="4260" y="8132"/>
                    <a:pt x="5957" y="7793"/>
                  </a:cubicBezTo>
                  <a:close/>
                  <a:moveTo>
                    <a:pt x="6513" y="6064"/>
                  </a:moveTo>
                  <a:cubicBezTo>
                    <a:pt x="8118" y="6219"/>
                    <a:pt x="9352" y="7546"/>
                    <a:pt x="9352" y="9182"/>
                  </a:cubicBezTo>
                  <a:cubicBezTo>
                    <a:pt x="9352" y="11049"/>
                    <a:pt x="7835" y="12303"/>
                    <a:pt x="6235" y="12303"/>
                  </a:cubicBezTo>
                  <a:cubicBezTo>
                    <a:pt x="5508" y="12303"/>
                    <a:pt x="4763" y="12044"/>
                    <a:pt x="4136" y="11465"/>
                  </a:cubicBezTo>
                  <a:cubicBezTo>
                    <a:pt x="2130" y="9644"/>
                    <a:pt x="3241" y="6311"/>
                    <a:pt x="5957" y="6064"/>
                  </a:cubicBezTo>
                  <a:lnTo>
                    <a:pt x="5957" y="7206"/>
                  </a:lnTo>
                  <a:cubicBezTo>
                    <a:pt x="3488" y="7577"/>
                    <a:pt x="3766" y="11157"/>
                    <a:pt x="6235" y="11157"/>
                  </a:cubicBezTo>
                  <a:cubicBezTo>
                    <a:pt x="8704" y="11157"/>
                    <a:pt x="8982" y="7577"/>
                    <a:pt x="6513" y="7206"/>
                  </a:cubicBezTo>
                  <a:lnTo>
                    <a:pt x="6513" y="6064"/>
                  </a:lnTo>
                  <a:close/>
                  <a:moveTo>
                    <a:pt x="4511" y="0"/>
                  </a:moveTo>
                  <a:cubicBezTo>
                    <a:pt x="4460" y="0"/>
                    <a:pt x="4414" y="16"/>
                    <a:pt x="4383" y="46"/>
                  </a:cubicBezTo>
                  <a:cubicBezTo>
                    <a:pt x="4291" y="108"/>
                    <a:pt x="4229" y="201"/>
                    <a:pt x="4229" y="293"/>
                  </a:cubicBezTo>
                  <a:lnTo>
                    <a:pt x="4229" y="3194"/>
                  </a:lnTo>
                  <a:cubicBezTo>
                    <a:pt x="4229" y="3256"/>
                    <a:pt x="4260" y="3318"/>
                    <a:pt x="4321" y="3380"/>
                  </a:cubicBezTo>
                  <a:lnTo>
                    <a:pt x="4846" y="3935"/>
                  </a:lnTo>
                  <a:cubicBezTo>
                    <a:pt x="2501" y="4552"/>
                    <a:pt x="834" y="6682"/>
                    <a:pt x="834" y="9151"/>
                  </a:cubicBezTo>
                  <a:lnTo>
                    <a:pt x="834" y="9182"/>
                  </a:lnTo>
                  <a:cubicBezTo>
                    <a:pt x="834" y="11620"/>
                    <a:pt x="2501" y="13780"/>
                    <a:pt x="4877" y="14397"/>
                  </a:cubicBezTo>
                  <a:cubicBezTo>
                    <a:pt x="4897" y="14401"/>
                    <a:pt x="4917" y="14403"/>
                    <a:pt x="4937" y="14403"/>
                  </a:cubicBezTo>
                  <a:cubicBezTo>
                    <a:pt x="5069" y="14403"/>
                    <a:pt x="5190" y="14316"/>
                    <a:pt x="5216" y="14181"/>
                  </a:cubicBezTo>
                  <a:cubicBezTo>
                    <a:pt x="5278" y="14027"/>
                    <a:pt x="5186" y="13873"/>
                    <a:pt x="5031" y="13842"/>
                  </a:cubicBezTo>
                  <a:cubicBezTo>
                    <a:pt x="1" y="12576"/>
                    <a:pt x="248" y="5386"/>
                    <a:pt x="5340" y="4429"/>
                  </a:cubicBezTo>
                  <a:lnTo>
                    <a:pt x="5926" y="5046"/>
                  </a:lnTo>
                  <a:lnTo>
                    <a:pt x="5926" y="5509"/>
                  </a:lnTo>
                  <a:cubicBezTo>
                    <a:pt x="3951" y="5632"/>
                    <a:pt x="2470" y="7330"/>
                    <a:pt x="2532" y="9305"/>
                  </a:cubicBezTo>
                  <a:cubicBezTo>
                    <a:pt x="2624" y="11280"/>
                    <a:pt x="4229" y="12854"/>
                    <a:pt x="6235" y="12854"/>
                  </a:cubicBezTo>
                  <a:cubicBezTo>
                    <a:pt x="8210" y="12854"/>
                    <a:pt x="9815" y="11280"/>
                    <a:pt x="9907" y="9305"/>
                  </a:cubicBezTo>
                  <a:cubicBezTo>
                    <a:pt x="9969" y="7330"/>
                    <a:pt x="8488" y="5632"/>
                    <a:pt x="6513" y="5509"/>
                  </a:cubicBezTo>
                  <a:lnTo>
                    <a:pt x="6513" y="5046"/>
                  </a:lnTo>
                  <a:lnTo>
                    <a:pt x="7099" y="4429"/>
                  </a:lnTo>
                  <a:cubicBezTo>
                    <a:pt x="9321" y="4830"/>
                    <a:pt x="10988" y="6743"/>
                    <a:pt x="11049" y="8996"/>
                  </a:cubicBezTo>
                  <a:cubicBezTo>
                    <a:pt x="11111" y="11280"/>
                    <a:pt x="9599" y="13286"/>
                    <a:pt x="7408" y="13842"/>
                  </a:cubicBezTo>
                  <a:cubicBezTo>
                    <a:pt x="7253" y="13873"/>
                    <a:pt x="7161" y="14027"/>
                    <a:pt x="7223" y="14181"/>
                  </a:cubicBezTo>
                  <a:cubicBezTo>
                    <a:pt x="7249" y="14316"/>
                    <a:pt x="7370" y="14403"/>
                    <a:pt x="7502" y="14403"/>
                  </a:cubicBezTo>
                  <a:cubicBezTo>
                    <a:pt x="7522" y="14403"/>
                    <a:pt x="7542" y="14401"/>
                    <a:pt x="7562" y="14397"/>
                  </a:cubicBezTo>
                  <a:cubicBezTo>
                    <a:pt x="9938" y="13780"/>
                    <a:pt x="11574" y="11620"/>
                    <a:pt x="11605" y="9182"/>
                  </a:cubicBezTo>
                  <a:cubicBezTo>
                    <a:pt x="11605" y="6743"/>
                    <a:pt x="9938" y="4583"/>
                    <a:pt x="7593" y="3966"/>
                  </a:cubicBezTo>
                  <a:lnTo>
                    <a:pt x="8118" y="3410"/>
                  </a:lnTo>
                  <a:cubicBezTo>
                    <a:pt x="8179" y="3349"/>
                    <a:pt x="8210" y="3287"/>
                    <a:pt x="8210" y="3225"/>
                  </a:cubicBezTo>
                  <a:lnTo>
                    <a:pt x="8210" y="324"/>
                  </a:lnTo>
                  <a:cubicBezTo>
                    <a:pt x="8210" y="161"/>
                    <a:pt x="8087" y="33"/>
                    <a:pt x="7947" y="33"/>
                  </a:cubicBezTo>
                  <a:cubicBezTo>
                    <a:pt x="7902" y="33"/>
                    <a:pt x="7854" y="47"/>
                    <a:pt x="7809" y="77"/>
                  </a:cubicBezTo>
                  <a:lnTo>
                    <a:pt x="6513" y="695"/>
                  </a:lnTo>
                  <a:lnTo>
                    <a:pt x="6513" y="324"/>
                  </a:lnTo>
                  <a:cubicBezTo>
                    <a:pt x="6528" y="108"/>
                    <a:pt x="6374" y="0"/>
                    <a:pt x="6220" y="0"/>
                  </a:cubicBezTo>
                  <a:cubicBezTo>
                    <a:pt x="6065" y="0"/>
                    <a:pt x="5911" y="108"/>
                    <a:pt x="5926" y="324"/>
                  </a:cubicBezTo>
                  <a:lnTo>
                    <a:pt x="5926" y="695"/>
                  </a:lnTo>
                  <a:lnTo>
                    <a:pt x="4661" y="46"/>
                  </a:lnTo>
                  <a:cubicBezTo>
                    <a:pt x="4615" y="16"/>
                    <a:pt x="4561" y="0"/>
                    <a:pt x="45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374" name="Google Shape;1374;p5"/>
          <p:cNvSpPr txBox="1"/>
          <p:nvPr/>
        </p:nvSpPr>
        <p:spPr>
          <a:xfrm>
            <a:off x="197875" y="4546925"/>
            <a:ext cx="1964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(Grottinilab, 2022)</a:t>
            </a:r>
            <a:endParaRPr sz="1400" b="0" i="0" u="none" strike="noStrike" cap="none">
              <a:solidFill>
                <a:srgbClr val="000000"/>
              </a:solidFill>
              <a:latin typeface="Open Sans"/>
              <a:ea typeface="Open Sans"/>
              <a:cs typeface="Open Sans"/>
              <a:sym typeface="Open Sans"/>
            </a:endParaRPr>
          </a:p>
        </p:txBody>
      </p:sp>
      <p:sp>
        <p:nvSpPr>
          <p:cNvPr id="1375" name="Google Shape;137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9</a:t>
            </a:fld>
            <a:endParaRPr/>
          </a:p>
        </p:txBody>
      </p:sp>
      <p:sp>
        <p:nvSpPr>
          <p:cNvPr id="25" name="Google Shape;1365;p5">
            <a:extLst>
              <a:ext uri="{FF2B5EF4-FFF2-40B4-BE49-F238E27FC236}">
                <a16:creationId xmlns:a16="http://schemas.microsoft.com/office/drawing/2014/main" id="{B3F3E4EF-AD8C-B078-E3B7-6FF524ECF5D5}"/>
              </a:ext>
            </a:extLst>
          </p:cNvPr>
          <p:cNvSpPr txBox="1"/>
          <p:nvPr/>
        </p:nvSpPr>
        <p:spPr>
          <a:xfrm>
            <a:off x="4513231" y="1558611"/>
            <a:ext cx="4178263"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rgbClr val="000000"/>
                </a:solidFill>
                <a:latin typeface="Open Sans"/>
                <a:ea typeface="Open Sans"/>
                <a:cs typeface="Open Sans"/>
                <a:sym typeface="Open Sans"/>
              </a:rPr>
              <a:t>Big Insights, Big Data, Big Actions</a:t>
            </a: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p:txBody>
      </p:sp>
      <p:sp>
        <p:nvSpPr>
          <p:cNvPr id="26" name="Google Shape;1365;p5">
            <a:extLst>
              <a:ext uri="{FF2B5EF4-FFF2-40B4-BE49-F238E27FC236}">
                <a16:creationId xmlns:a16="http://schemas.microsoft.com/office/drawing/2014/main" id="{F0A9C764-1DF9-ACC4-C93E-1A98A1A2E684}"/>
              </a:ext>
            </a:extLst>
          </p:cNvPr>
          <p:cNvSpPr txBox="1"/>
          <p:nvPr/>
        </p:nvSpPr>
        <p:spPr>
          <a:xfrm>
            <a:off x="4513231" y="3464129"/>
            <a:ext cx="4823700" cy="892522"/>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Open Sans"/>
                <a:ea typeface="Open Sans"/>
                <a:cs typeface="Open Sans"/>
                <a:sym typeface="Open Sans"/>
              </a:rPr>
              <a:t>Sell data NOT technology</a:t>
            </a: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66"/>
                                        </p:tgtEl>
                                        <p:attrNameLst>
                                          <p:attrName>style.visibility</p:attrName>
                                        </p:attrNameLst>
                                      </p:cBhvr>
                                      <p:to>
                                        <p:strVal val="visible"/>
                                      </p:to>
                                    </p:set>
                                    <p:animEffect transition="in" filter="fade">
                                      <p:cBhvr>
                                        <p:cTn id="10" dur="500"/>
                                        <p:tgtEl>
                                          <p:spTgt spid="13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67"/>
                                        </p:tgtEl>
                                        <p:attrNameLst>
                                          <p:attrName>style.visibility</p:attrName>
                                        </p:attrNameLst>
                                      </p:cBhvr>
                                      <p:to>
                                        <p:strVal val="visible"/>
                                      </p:to>
                                    </p:set>
                                    <p:animEffect transition="in" filter="fade">
                                      <p:cBhvr>
                                        <p:cTn id="15" dur="500"/>
                                        <p:tgtEl>
                                          <p:spTgt spid="136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65"/>
                                        </p:tgtEl>
                                        <p:attrNameLst>
                                          <p:attrName>style.visibility</p:attrName>
                                        </p:attrNameLst>
                                      </p:cBhvr>
                                      <p:to>
                                        <p:strVal val="visible"/>
                                      </p:to>
                                    </p:set>
                                    <p:animEffect transition="in" filter="fade">
                                      <p:cBhvr>
                                        <p:cTn id="18" dur="500"/>
                                        <p:tgtEl>
                                          <p:spTgt spid="13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71"/>
                                        </p:tgtEl>
                                        <p:attrNameLst>
                                          <p:attrName>style.visibility</p:attrName>
                                        </p:attrNameLst>
                                      </p:cBhvr>
                                      <p:to>
                                        <p:strVal val="visible"/>
                                      </p:to>
                                    </p:set>
                                    <p:animEffect transition="in" filter="fade">
                                      <p:cBhvr>
                                        <p:cTn id="23" dur="500"/>
                                        <p:tgtEl>
                                          <p:spTgt spid="137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5" grpId="0"/>
      <p:bldP spid="1366" grpId="0" animBg="1"/>
      <p:bldP spid="25" grpId="0"/>
      <p:bldP spid="26" grpId="0"/>
    </p:bldLst>
  </p:timing>
</p:sld>
</file>

<file path=ppt/theme/theme1.xml><?xml version="1.0" encoding="utf-8"?>
<a:theme xmlns:a="http://schemas.openxmlformats.org/drawingml/2006/main" name="Mass Media Agency by Slidesgo">
  <a:themeElements>
    <a:clrScheme name="Simple Light">
      <a:dk1>
        <a:srgbClr val="000000"/>
      </a:dk1>
      <a:lt1>
        <a:srgbClr val="FFFFFF"/>
      </a:lt1>
      <a:dk2>
        <a:srgbClr val="595959"/>
      </a:dk2>
      <a:lt2>
        <a:srgbClr val="EEEEEE"/>
      </a:lt2>
      <a:accent1>
        <a:srgbClr val="FF4F4F"/>
      </a:accent1>
      <a:accent2>
        <a:srgbClr val="EFEFEF"/>
      </a:accent2>
      <a:accent3>
        <a:srgbClr val="B7B7B7"/>
      </a:accent3>
      <a:accent4>
        <a:srgbClr val="666666"/>
      </a:accent4>
      <a:accent5>
        <a:srgbClr val="434343"/>
      </a:accent5>
      <a:accent6>
        <a:srgbClr val="000000"/>
      </a:accent6>
      <a:hlink>
        <a:srgbClr val="FF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289B196DC1A8343A806FB8A6775D220" ma:contentTypeVersion="7" ma:contentTypeDescription="Creare un nuovo documento." ma:contentTypeScope="" ma:versionID="c8bba95b40032b73f8bee49f988e83c7">
  <xsd:schema xmlns:xsd="http://www.w3.org/2001/XMLSchema" xmlns:xs="http://www.w3.org/2001/XMLSchema" xmlns:p="http://schemas.microsoft.com/office/2006/metadata/properties" xmlns:ns3="7d5acf7c-f527-46c4-8f26-219274f577d7" xmlns:ns4="ea30a2fa-1dc7-48f7-8e74-58436b1e0adc" targetNamespace="http://schemas.microsoft.com/office/2006/metadata/properties" ma:root="true" ma:fieldsID="82c9a945b46baad55a938a7d9fa6b7f8" ns3:_="" ns4:_="">
    <xsd:import namespace="7d5acf7c-f527-46c4-8f26-219274f577d7"/>
    <xsd:import namespace="ea30a2fa-1dc7-48f7-8e74-58436b1e0ad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5acf7c-f527-46c4-8f26-219274f577d7"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30a2fa-1dc7-48f7-8e74-58436b1e0ad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1D3C6A-BB76-406A-A831-480E6B200BC8}">
  <ds:schemaRefs>
    <ds:schemaRef ds:uri="7d5acf7c-f527-46c4-8f26-219274f577d7"/>
    <ds:schemaRef ds:uri="ea30a2fa-1dc7-48f7-8e74-58436b1e0a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79C5C98-32D4-45DA-B08D-B5851AD8E860}">
  <ds:schemaRefs>
    <ds:schemaRef ds:uri="7d5acf7c-f527-46c4-8f26-219274f577d7"/>
    <ds:schemaRef ds:uri="ea30a2fa-1dc7-48f7-8e74-58436b1e0a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295C8E6-452B-4ADC-B8B3-8A5F7EB846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156</TotalTime>
  <Words>3385</Words>
  <Application>Microsoft Office PowerPoint</Application>
  <PresentationFormat>Presentazione su schermo (16:9)</PresentationFormat>
  <Paragraphs>572</Paragraphs>
  <Slides>49</Slides>
  <Notes>49</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49</vt:i4>
      </vt:variant>
    </vt:vector>
  </HeadingPairs>
  <TitlesOfParts>
    <vt:vector size="59" baseType="lpstr">
      <vt:lpstr>Roboto</vt:lpstr>
      <vt:lpstr>Raleway</vt:lpstr>
      <vt:lpstr>Raleway Black</vt:lpstr>
      <vt:lpstr>Arial</vt:lpstr>
      <vt:lpstr>Open Sans</vt:lpstr>
      <vt:lpstr>Raleway ExtraBold</vt:lpstr>
      <vt:lpstr>Times New Roman</vt:lpstr>
      <vt:lpstr>Roboto Medium</vt:lpstr>
      <vt:lpstr>Staatliches</vt:lpstr>
      <vt:lpstr>Mass Media Agency by Slidesgo</vt:lpstr>
      <vt:lpstr>Presentazione standard di PowerPoint</vt:lpstr>
      <vt:lpstr>Industry Analysis &amp; Recommendations </vt:lpstr>
      <vt:lpstr>Agenda</vt:lpstr>
      <vt:lpstr>Presentazione standard di PowerPoint</vt:lpstr>
      <vt:lpstr>Scope </vt:lpstr>
      <vt:lpstr>Industry Analysis</vt:lpstr>
      <vt:lpstr>Shelf Management Industry Sectors</vt:lpstr>
      <vt:lpstr>Competitors </vt:lpstr>
      <vt:lpstr>Company Analysis</vt:lpstr>
      <vt:lpstr>Recommendations</vt:lpstr>
      <vt:lpstr>Recommendation 1: Redesign Website</vt:lpstr>
      <vt:lpstr>Recommendation 1: Redesign Website</vt:lpstr>
      <vt:lpstr>Presentazione standard di PowerPoint</vt:lpstr>
      <vt:lpstr>Presentazione standard di PowerPoint</vt:lpstr>
      <vt:lpstr>Presentazione standard di PowerPoint</vt:lpstr>
      <vt:lpstr>Recommendations</vt:lpstr>
      <vt:lpstr>Recommendation 2: Creating Promotional Strategies   </vt:lpstr>
      <vt:lpstr>Recommendations</vt:lpstr>
      <vt:lpstr>Recommendation 3: Events for Improving Promotion and Communication</vt:lpstr>
      <vt:lpstr>Webinars</vt:lpstr>
      <vt:lpstr>Expos</vt:lpstr>
      <vt:lpstr>Timeline of Expos in Europe &amp; U.S </vt:lpstr>
      <vt:lpstr>Looking Forward</vt:lpstr>
      <vt:lpstr>Total Projected Cost</vt:lpstr>
      <vt:lpstr>Expected Overall Value</vt:lpstr>
      <vt:lpstr>Bringing it All Together</vt:lpstr>
      <vt:lpstr>SOURCES</vt:lpstr>
      <vt:lpstr>SOURCES</vt:lpstr>
      <vt:lpstr>SOURCES</vt:lpstr>
      <vt:lpstr>SOURCES</vt:lpstr>
      <vt:lpstr>Appendices</vt:lpstr>
      <vt:lpstr>SWOT Analysis</vt:lpstr>
      <vt:lpstr>PESTEL Analysis</vt:lpstr>
      <vt:lpstr>Presentazione standard di PowerPoint</vt:lpstr>
      <vt:lpstr>Global Outlook </vt:lpstr>
      <vt:lpstr>Technological </vt:lpstr>
      <vt:lpstr>The Effects of Legislation on   the Industry and the Company   </vt:lpstr>
      <vt:lpstr>Economical  Aspects  Influencing the Company  </vt:lpstr>
      <vt:lpstr>Environment of the Industry</vt:lpstr>
      <vt:lpstr>Technology Trends</vt:lpstr>
      <vt:lpstr>Manufacturers</vt:lpstr>
      <vt:lpstr>Webinars</vt:lpstr>
      <vt:lpstr>Expos</vt:lpstr>
      <vt:lpstr>Creating Promotional Strategies    </vt:lpstr>
      <vt:lpstr>Customer Loyalty Promotion</vt:lpstr>
      <vt:lpstr>Presentazione standard di PowerPoint</vt:lpstr>
      <vt:lpstr>Presentazione standard di PowerPoint</vt:lpstr>
      <vt:lpstr>The Cost of Placement at Expo</vt:lpstr>
      <vt:lpstr>3 KEY FACTORS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Iheb Gara</dc:creator>
  <cp:lastModifiedBy>Nicolò Balducci</cp:lastModifiedBy>
  <cp:revision>4</cp:revision>
  <dcterms:modified xsi:type="dcterms:W3CDTF">2022-07-10T16:38:56Z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0x010100C289B196DC1A8343A806FB8A6775D220</vt:lpwstr>
  </property>
</Properties>
</file>